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2" r:id="rId2"/>
    <p:sldId id="293" r:id="rId3"/>
    <p:sldId id="305" r:id="rId4"/>
    <p:sldId id="295" r:id="rId5"/>
    <p:sldId id="296" r:id="rId6"/>
    <p:sldId id="291" r:id="rId7"/>
    <p:sldId id="297" r:id="rId8"/>
    <p:sldId id="306" r:id="rId9"/>
    <p:sldId id="307" r:id="rId10"/>
    <p:sldId id="287" r:id="rId11"/>
    <p:sldId id="268" r:id="rId12"/>
    <p:sldId id="298" r:id="rId13"/>
    <p:sldId id="299" r:id="rId14"/>
    <p:sldId id="308" r:id="rId15"/>
    <p:sldId id="309" r:id="rId16"/>
    <p:sldId id="301" r:id="rId17"/>
    <p:sldId id="290" r:id="rId18"/>
    <p:sldId id="302" r:id="rId19"/>
    <p:sldId id="303" r:id="rId20"/>
    <p:sldId id="273" r:id="rId21"/>
    <p:sldId id="289" r:id="rId22"/>
    <p:sldId id="276" r:id="rId23"/>
    <p:sldId id="28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053" autoAdjust="0"/>
  </p:normalViewPr>
  <p:slideViewPr>
    <p:cSldViewPr snapToGrid="0" snapToObjects="1">
      <p:cViewPr>
        <p:scale>
          <a:sx n="72" d="100"/>
          <a:sy n="72" d="100"/>
        </p:scale>
        <p:origin x="-1592"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A9AC2-190C-9643-B0CA-43BD960F8CAD}" type="datetimeFigureOut">
              <a:rPr lang="en-US" smtClean="0"/>
              <a:t>8/1/16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3E55D9-3C8E-1844-B785-C7400434066B}" type="slidenum">
              <a:rPr lang="en-US" smtClean="0"/>
              <a:t>‹#›</a:t>
            </a:fld>
            <a:endParaRPr lang="en-US"/>
          </a:p>
        </p:txBody>
      </p:sp>
    </p:spTree>
    <p:extLst>
      <p:ext uri="{BB962C8B-B14F-4D97-AF65-F5344CB8AC3E}">
        <p14:creationId xmlns:p14="http://schemas.microsoft.com/office/powerpoint/2010/main" val="796581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dirty="0" smtClean="0"/>
          </a:p>
        </p:txBody>
      </p:sp>
      <p:sp>
        <p:nvSpPr>
          <p:cNvPr id="4" name="Slide Number Placeholder 3"/>
          <p:cNvSpPr>
            <a:spLocks noGrp="1"/>
          </p:cNvSpPr>
          <p:nvPr>
            <p:ph type="sldNum" sz="quarter" idx="10"/>
          </p:nvPr>
        </p:nvSpPr>
        <p:spPr/>
        <p:txBody>
          <a:bodyPr/>
          <a:lstStyle/>
          <a:p>
            <a:fld id="{8A18C0E6-28FA-45B8-AE85-0DF75D48785C}" type="slidenum">
              <a:rPr lang="en-US" smtClean="0"/>
              <a:pPr/>
              <a:t>1</a:t>
            </a:fld>
            <a:endParaRPr lang="en-US"/>
          </a:p>
        </p:txBody>
      </p:sp>
    </p:spTree>
    <p:extLst>
      <p:ext uri="{BB962C8B-B14F-4D97-AF65-F5344CB8AC3E}">
        <p14:creationId xmlns:p14="http://schemas.microsoft.com/office/powerpoint/2010/main" val="351936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ERIN</a:t>
            </a:r>
            <a:endParaRPr lang="en-US" dirty="0"/>
          </a:p>
        </p:txBody>
      </p:sp>
      <p:sp>
        <p:nvSpPr>
          <p:cNvPr id="4" name="Slide Number Placeholder 3"/>
          <p:cNvSpPr>
            <a:spLocks noGrp="1"/>
          </p:cNvSpPr>
          <p:nvPr>
            <p:ph type="sldNum" sz="quarter" idx="10"/>
          </p:nvPr>
        </p:nvSpPr>
        <p:spPr/>
        <p:txBody>
          <a:bodyPr/>
          <a:lstStyle/>
          <a:p>
            <a:fld id="{C1ED7757-E86C-4A84-B999-18068A48F646}"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ERIN</a:t>
            </a:r>
            <a:endParaRPr lang="en-US" dirty="0"/>
          </a:p>
        </p:txBody>
      </p:sp>
      <p:sp>
        <p:nvSpPr>
          <p:cNvPr id="4" name="Slide Number Placeholder 3"/>
          <p:cNvSpPr>
            <a:spLocks noGrp="1"/>
          </p:cNvSpPr>
          <p:nvPr>
            <p:ph type="sldNum" sz="quarter" idx="10"/>
          </p:nvPr>
        </p:nvSpPr>
        <p:spPr/>
        <p:txBody>
          <a:bodyPr/>
          <a:lstStyle/>
          <a:p>
            <a:fld id="{4F62BF39-AC50-AC49-B84E-14E1AB1E53EA}" type="slidenum">
              <a:rPr lang="en-US" smtClean="0"/>
              <a:t>13</a:t>
            </a:fld>
            <a:endParaRPr lang="en-US"/>
          </a:p>
        </p:txBody>
      </p:sp>
    </p:spTree>
    <p:extLst>
      <p:ext uri="{BB962C8B-B14F-4D97-AF65-F5344CB8AC3E}">
        <p14:creationId xmlns:p14="http://schemas.microsoft.com/office/powerpoint/2010/main" val="385174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9B1FE-8BB2-5346-B084-2A02302A4C15}" type="slidenum">
              <a:rPr lang="en-US" smtClean="0"/>
              <a:t>15</a:t>
            </a:fld>
            <a:endParaRPr lang="en-US"/>
          </a:p>
        </p:txBody>
      </p:sp>
    </p:spTree>
    <p:extLst>
      <p:ext uri="{BB962C8B-B14F-4D97-AF65-F5344CB8AC3E}">
        <p14:creationId xmlns:p14="http://schemas.microsoft.com/office/powerpoint/2010/main" val="3335553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dirty="0" smtClean="0"/>
              <a:t>ERIN</a:t>
            </a:r>
            <a:endParaRPr lang="en-US" baseline="0" dirty="0" smtClean="0"/>
          </a:p>
        </p:txBody>
      </p:sp>
      <p:sp>
        <p:nvSpPr>
          <p:cNvPr id="4" name="Slide Number Placeholder 3"/>
          <p:cNvSpPr>
            <a:spLocks noGrp="1"/>
          </p:cNvSpPr>
          <p:nvPr>
            <p:ph type="sldNum" sz="quarter" idx="10"/>
          </p:nvPr>
        </p:nvSpPr>
        <p:spPr/>
        <p:txBody>
          <a:bodyPr/>
          <a:lstStyle/>
          <a:p>
            <a:fld id="{7E3104C9-C7B0-4578-9A97-5457DE964A5B}"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ERIN</a:t>
            </a:r>
            <a:endParaRPr lang="en-US" dirty="0"/>
          </a:p>
        </p:txBody>
      </p:sp>
      <p:sp>
        <p:nvSpPr>
          <p:cNvPr id="4" name="Slide Number Placeholder 3"/>
          <p:cNvSpPr>
            <a:spLocks noGrp="1"/>
          </p:cNvSpPr>
          <p:nvPr>
            <p:ph type="sldNum" sz="quarter" idx="10"/>
          </p:nvPr>
        </p:nvSpPr>
        <p:spPr/>
        <p:txBody>
          <a:bodyPr/>
          <a:lstStyle/>
          <a:p>
            <a:fld id="{4F62BF39-AC50-AC49-B84E-14E1AB1E53EA}" type="slidenum">
              <a:rPr lang="en-US" smtClean="0"/>
              <a:t>17</a:t>
            </a:fld>
            <a:endParaRPr lang="en-US"/>
          </a:p>
        </p:txBody>
      </p:sp>
    </p:spTree>
    <p:extLst>
      <p:ext uri="{BB962C8B-B14F-4D97-AF65-F5344CB8AC3E}">
        <p14:creationId xmlns:p14="http://schemas.microsoft.com/office/powerpoint/2010/main" val="3735161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ERIN</a:t>
            </a:r>
          </a:p>
        </p:txBody>
      </p:sp>
      <p:sp>
        <p:nvSpPr>
          <p:cNvPr id="4" name="Slide Number Placeholder 3"/>
          <p:cNvSpPr>
            <a:spLocks noGrp="1"/>
          </p:cNvSpPr>
          <p:nvPr>
            <p:ph type="sldNum" sz="quarter" idx="10"/>
          </p:nvPr>
        </p:nvSpPr>
        <p:spPr/>
        <p:txBody>
          <a:bodyPr/>
          <a:lstStyle/>
          <a:p>
            <a:pPr>
              <a:defRPr/>
            </a:pPr>
            <a:fld id="{766CDCBF-A832-4E75-B897-894E3108079D}" type="slidenum">
              <a:rPr lang="en-US" smtClean="0"/>
              <a:pPr>
                <a:defRPr/>
              </a:pPr>
              <a:t>18</a:t>
            </a:fld>
            <a:endParaRPr lang="en-US"/>
          </a:p>
        </p:txBody>
      </p:sp>
    </p:spTree>
    <p:extLst>
      <p:ext uri="{BB962C8B-B14F-4D97-AF65-F5344CB8AC3E}">
        <p14:creationId xmlns:p14="http://schemas.microsoft.com/office/powerpoint/2010/main" val="401928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14437" eaLnBrk="0" hangingPunct="0">
              <a:defRPr sz="1200">
                <a:solidFill>
                  <a:schemeClr val="tx1"/>
                </a:solidFill>
                <a:latin typeface="Arial" charset="0"/>
              </a:defRPr>
            </a:lvl1pPr>
            <a:lvl2pPr marL="729057" indent="-280406" defTabSz="914437" eaLnBrk="0" hangingPunct="0">
              <a:defRPr sz="1200">
                <a:solidFill>
                  <a:schemeClr val="tx1"/>
                </a:solidFill>
                <a:latin typeface="Arial" charset="0"/>
              </a:defRPr>
            </a:lvl2pPr>
            <a:lvl3pPr marL="1121626" indent="-224325" defTabSz="914437" eaLnBrk="0" hangingPunct="0">
              <a:defRPr sz="1200">
                <a:solidFill>
                  <a:schemeClr val="tx1"/>
                </a:solidFill>
                <a:latin typeface="Arial" charset="0"/>
              </a:defRPr>
            </a:lvl3pPr>
            <a:lvl4pPr marL="1570276" indent="-224325" defTabSz="914437" eaLnBrk="0" hangingPunct="0">
              <a:defRPr sz="1200">
                <a:solidFill>
                  <a:schemeClr val="tx1"/>
                </a:solidFill>
                <a:latin typeface="Arial" charset="0"/>
              </a:defRPr>
            </a:lvl4pPr>
            <a:lvl5pPr marL="2018927" indent="-224325" defTabSz="914437" eaLnBrk="0" hangingPunct="0">
              <a:defRPr sz="1200">
                <a:solidFill>
                  <a:schemeClr val="tx1"/>
                </a:solidFill>
                <a:latin typeface="Arial" charset="0"/>
              </a:defRPr>
            </a:lvl5pPr>
            <a:lvl6pPr marL="2467577" indent="-224325" defTabSz="914437" eaLnBrk="0" fontAlgn="base" hangingPunct="0">
              <a:spcBef>
                <a:spcPct val="30000"/>
              </a:spcBef>
              <a:spcAft>
                <a:spcPct val="0"/>
              </a:spcAft>
              <a:defRPr sz="1200">
                <a:solidFill>
                  <a:schemeClr val="tx1"/>
                </a:solidFill>
                <a:latin typeface="Arial" charset="0"/>
              </a:defRPr>
            </a:lvl6pPr>
            <a:lvl7pPr marL="2916227" indent="-224325" defTabSz="914437" eaLnBrk="0" fontAlgn="base" hangingPunct="0">
              <a:spcBef>
                <a:spcPct val="30000"/>
              </a:spcBef>
              <a:spcAft>
                <a:spcPct val="0"/>
              </a:spcAft>
              <a:defRPr sz="1200">
                <a:solidFill>
                  <a:schemeClr val="tx1"/>
                </a:solidFill>
                <a:latin typeface="Arial" charset="0"/>
              </a:defRPr>
            </a:lvl7pPr>
            <a:lvl8pPr marL="3364878" indent="-224325" defTabSz="914437" eaLnBrk="0" fontAlgn="base" hangingPunct="0">
              <a:spcBef>
                <a:spcPct val="30000"/>
              </a:spcBef>
              <a:spcAft>
                <a:spcPct val="0"/>
              </a:spcAft>
              <a:defRPr sz="1200">
                <a:solidFill>
                  <a:schemeClr val="tx1"/>
                </a:solidFill>
                <a:latin typeface="Arial" charset="0"/>
              </a:defRPr>
            </a:lvl8pPr>
            <a:lvl9pPr marL="3813528" indent="-224325" defTabSz="914437" eaLnBrk="0" fontAlgn="base" hangingPunct="0">
              <a:spcBef>
                <a:spcPct val="30000"/>
              </a:spcBef>
              <a:spcAft>
                <a:spcPct val="0"/>
              </a:spcAft>
              <a:defRPr sz="1200">
                <a:solidFill>
                  <a:schemeClr val="tx1"/>
                </a:solidFill>
                <a:latin typeface="Arial" charset="0"/>
              </a:defRPr>
            </a:lvl9pPr>
          </a:lstStyle>
          <a:p>
            <a:pPr eaLnBrk="1" hangingPunct="1"/>
            <a:fld id="{C00C2A20-3131-4B28-8D39-F33EBC2E08F6}" type="slidenum">
              <a:rPr lang="en-US" altLang="en-US" smtClean="0">
                <a:solidFill>
                  <a:prstClr val="black"/>
                </a:solidFill>
              </a:rPr>
              <a:pPr eaLnBrk="1" hangingPunct="1"/>
              <a:t>19</a:t>
            </a:fld>
            <a:endParaRPr lang="en-US" altLang="en-US" smtClean="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a:buFontTx/>
              <a:buNone/>
            </a:pPr>
            <a:r>
              <a:rPr lang="en-US" altLang="en-US" b="0" dirty="0" smtClean="0">
                <a:sym typeface="Wingdings" panose="05000000000000000000" pitchFamily="2" charset="2"/>
              </a:rPr>
              <a:t>STEVE</a:t>
            </a:r>
            <a:endParaRPr lang="en-US" altLang="en-US" b="0" dirty="0">
              <a:sym typeface="Wingdings" panose="05000000000000000000" pitchFamily="2" charset="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856" indent="-283022" eaLnBrk="0" hangingPunct="0">
              <a:defRPr>
                <a:solidFill>
                  <a:schemeClr val="tx1"/>
                </a:solidFill>
                <a:latin typeface="Arial" charset="0"/>
              </a:defRPr>
            </a:lvl2pPr>
            <a:lvl3pPr marL="1132086" indent="-226417" eaLnBrk="0" hangingPunct="0">
              <a:defRPr>
                <a:solidFill>
                  <a:schemeClr val="tx1"/>
                </a:solidFill>
                <a:latin typeface="Arial" charset="0"/>
              </a:defRPr>
            </a:lvl3pPr>
            <a:lvl4pPr marL="1584921" indent="-226417" eaLnBrk="0" hangingPunct="0">
              <a:defRPr>
                <a:solidFill>
                  <a:schemeClr val="tx1"/>
                </a:solidFill>
                <a:latin typeface="Arial" charset="0"/>
              </a:defRPr>
            </a:lvl4pPr>
            <a:lvl5pPr marL="2037756" indent="-226417" eaLnBrk="0" hangingPunct="0">
              <a:defRPr>
                <a:solidFill>
                  <a:schemeClr val="tx1"/>
                </a:solidFill>
                <a:latin typeface="Arial" charset="0"/>
              </a:defRPr>
            </a:lvl5pPr>
            <a:lvl6pPr marL="2490591" indent="-226417" algn="r" eaLnBrk="0" fontAlgn="base" hangingPunct="0">
              <a:spcBef>
                <a:spcPct val="0"/>
              </a:spcBef>
              <a:spcAft>
                <a:spcPct val="0"/>
              </a:spcAft>
              <a:defRPr>
                <a:solidFill>
                  <a:schemeClr val="tx1"/>
                </a:solidFill>
                <a:latin typeface="Arial" charset="0"/>
              </a:defRPr>
            </a:lvl6pPr>
            <a:lvl7pPr marL="2943425" indent="-226417" algn="r" eaLnBrk="0" fontAlgn="base" hangingPunct="0">
              <a:spcBef>
                <a:spcPct val="0"/>
              </a:spcBef>
              <a:spcAft>
                <a:spcPct val="0"/>
              </a:spcAft>
              <a:defRPr>
                <a:solidFill>
                  <a:schemeClr val="tx1"/>
                </a:solidFill>
                <a:latin typeface="Arial" charset="0"/>
              </a:defRPr>
            </a:lvl7pPr>
            <a:lvl8pPr marL="3396260" indent="-226417" algn="r" eaLnBrk="0" fontAlgn="base" hangingPunct="0">
              <a:spcBef>
                <a:spcPct val="0"/>
              </a:spcBef>
              <a:spcAft>
                <a:spcPct val="0"/>
              </a:spcAft>
              <a:defRPr>
                <a:solidFill>
                  <a:schemeClr val="tx1"/>
                </a:solidFill>
                <a:latin typeface="Arial" charset="0"/>
              </a:defRPr>
            </a:lvl8pPr>
            <a:lvl9pPr marL="3849094" indent="-226417" algn="r" eaLnBrk="0" fontAlgn="base" hangingPunct="0">
              <a:spcBef>
                <a:spcPct val="0"/>
              </a:spcBef>
              <a:spcAft>
                <a:spcPct val="0"/>
              </a:spcAft>
              <a:defRPr>
                <a:solidFill>
                  <a:schemeClr val="tx1"/>
                </a:solidFill>
                <a:latin typeface="Arial" charset="0"/>
              </a:defRPr>
            </a:lvl9pPr>
          </a:lstStyle>
          <a:p>
            <a:pPr eaLnBrk="1" hangingPunct="1"/>
            <a:fld id="{8855C63C-2B96-4C26-BB26-893FB56B71C3}" type="slidenum">
              <a:rPr lang="en-US" altLang="en-US" smtClean="0"/>
              <a:pPr eaLnBrk="1" hangingPunct="1"/>
              <a:t>20</a:t>
            </a:fld>
            <a:endParaRPr lang="en-US" alt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55503" eaLnBrk="0" fontAlgn="base" hangingPunct="0">
              <a:spcBef>
                <a:spcPct val="30000"/>
              </a:spcBef>
              <a:spcAft>
                <a:spcPct val="0"/>
              </a:spcAft>
              <a:defRPr/>
            </a:pPr>
            <a:r>
              <a:rPr lang="en-US" dirty="0" smtClean="0"/>
              <a:t>ERIN</a:t>
            </a: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ERIN</a:t>
            </a:r>
            <a:endParaRPr lang="en-US" dirty="0"/>
          </a:p>
        </p:txBody>
      </p:sp>
      <p:sp>
        <p:nvSpPr>
          <p:cNvPr id="4" name="Slide Number Placeholder 3"/>
          <p:cNvSpPr>
            <a:spLocks noGrp="1"/>
          </p:cNvSpPr>
          <p:nvPr>
            <p:ph type="sldNum" sz="quarter" idx="10"/>
          </p:nvPr>
        </p:nvSpPr>
        <p:spPr/>
        <p:txBody>
          <a:bodyPr/>
          <a:lstStyle/>
          <a:p>
            <a:fld id="{4F62BF39-AC50-AC49-B84E-14E1AB1E53EA}" type="slidenum">
              <a:rPr lang="en-US" smtClean="0"/>
              <a:t>21</a:t>
            </a:fld>
            <a:endParaRPr lang="en-US"/>
          </a:p>
        </p:txBody>
      </p:sp>
    </p:spTree>
    <p:extLst>
      <p:ext uri="{BB962C8B-B14F-4D97-AF65-F5344CB8AC3E}">
        <p14:creationId xmlns:p14="http://schemas.microsoft.com/office/powerpoint/2010/main" val="373516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2BF39-AC50-AC49-B84E-14E1AB1E53EA}" type="slidenum">
              <a:rPr lang="en-US" smtClean="0"/>
              <a:t>22</a:t>
            </a:fld>
            <a:endParaRPr lang="en-US"/>
          </a:p>
        </p:txBody>
      </p:sp>
    </p:spTree>
    <p:extLst>
      <p:ext uri="{BB962C8B-B14F-4D97-AF65-F5344CB8AC3E}">
        <p14:creationId xmlns:p14="http://schemas.microsoft.com/office/powerpoint/2010/main" val="373516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856" indent="-283022" eaLnBrk="0" hangingPunct="0">
              <a:defRPr>
                <a:solidFill>
                  <a:schemeClr val="tx1"/>
                </a:solidFill>
                <a:latin typeface="Arial" charset="0"/>
              </a:defRPr>
            </a:lvl2pPr>
            <a:lvl3pPr marL="1132086" indent="-226417" eaLnBrk="0" hangingPunct="0">
              <a:defRPr>
                <a:solidFill>
                  <a:schemeClr val="tx1"/>
                </a:solidFill>
                <a:latin typeface="Arial" charset="0"/>
              </a:defRPr>
            </a:lvl3pPr>
            <a:lvl4pPr marL="1584921" indent="-226417" eaLnBrk="0" hangingPunct="0">
              <a:defRPr>
                <a:solidFill>
                  <a:schemeClr val="tx1"/>
                </a:solidFill>
                <a:latin typeface="Arial" charset="0"/>
              </a:defRPr>
            </a:lvl4pPr>
            <a:lvl5pPr marL="2037756" indent="-226417" eaLnBrk="0" hangingPunct="0">
              <a:defRPr>
                <a:solidFill>
                  <a:schemeClr val="tx1"/>
                </a:solidFill>
                <a:latin typeface="Arial" charset="0"/>
              </a:defRPr>
            </a:lvl5pPr>
            <a:lvl6pPr marL="2490591" indent="-226417" algn="r" eaLnBrk="0" fontAlgn="base" hangingPunct="0">
              <a:spcBef>
                <a:spcPct val="0"/>
              </a:spcBef>
              <a:spcAft>
                <a:spcPct val="0"/>
              </a:spcAft>
              <a:defRPr>
                <a:solidFill>
                  <a:schemeClr val="tx1"/>
                </a:solidFill>
                <a:latin typeface="Arial" charset="0"/>
              </a:defRPr>
            </a:lvl6pPr>
            <a:lvl7pPr marL="2943425" indent="-226417" algn="r" eaLnBrk="0" fontAlgn="base" hangingPunct="0">
              <a:spcBef>
                <a:spcPct val="0"/>
              </a:spcBef>
              <a:spcAft>
                <a:spcPct val="0"/>
              </a:spcAft>
              <a:defRPr>
                <a:solidFill>
                  <a:schemeClr val="tx1"/>
                </a:solidFill>
                <a:latin typeface="Arial" charset="0"/>
              </a:defRPr>
            </a:lvl7pPr>
            <a:lvl8pPr marL="3396260" indent="-226417" algn="r" eaLnBrk="0" fontAlgn="base" hangingPunct="0">
              <a:spcBef>
                <a:spcPct val="0"/>
              </a:spcBef>
              <a:spcAft>
                <a:spcPct val="0"/>
              </a:spcAft>
              <a:defRPr>
                <a:solidFill>
                  <a:schemeClr val="tx1"/>
                </a:solidFill>
                <a:latin typeface="Arial" charset="0"/>
              </a:defRPr>
            </a:lvl8pPr>
            <a:lvl9pPr marL="3849094" indent="-226417" algn="r" eaLnBrk="0" fontAlgn="base" hangingPunct="0">
              <a:spcBef>
                <a:spcPct val="0"/>
              </a:spcBef>
              <a:spcAft>
                <a:spcPct val="0"/>
              </a:spcAft>
              <a:defRPr>
                <a:solidFill>
                  <a:schemeClr val="tx1"/>
                </a:solidFill>
                <a:latin typeface="Arial" charset="0"/>
              </a:defRPr>
            </a:lvl9pPr>
          </a:lstStyle>
          <a:p>
            <a:pPr eaLnBrk="1" hangingPunct="1"/>
            <a:fld id="{8855C63C-2B96-4C26-BB26-893FB56B71C3}" type="slidenum">
              <a:rPr lang="en-US" altLang="en-US" smtClean="0"/>
              <a:pPr eaLnBrk="1" hangingPunct="1"/>
              <a:t>2</a:t>
            </a:fld>
            <a:endParaRPr lang="en-US" alt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STEVE</a:t>
            </a:r>
            <a:endParaRPr lang="en-US" altLang="en-US" u="none" dirty="0" smtClean="0">
              <a:solidFill>
                <a:srgbClr val="FF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a:defRPr/>
            </a:pPr>
            <a:fld id="{766CDCBF-A832-4E75-B897-894E3108079D}" type="slidenum">
              <a:rPr lang="en-US" smtClean="0"/>
              <a:pPr>
                <a:defRPr/>
              </a:pPr>
              <a:t>23</a:t>
            </a:fld>
            <a:endParaRPr lang="en-US"/>
          </a:p>
        </p:txBody>
      </p:sp>
    </p:spTree>
    <p:extLst>
      <p:ext uri="{BB962C8B-B14F-4D97-AF65-F5344CB8AC3E}">
        <p14:creationId xmlns:p14="http://schemas.microsoft.com/office/powerpoint/2010/main" val="886279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6F9B1FE-8BB2-5346-B084-2A02302A4C15}" type="slidenum">
              <a:rPr lang="en-US" smtClean="0"/>
              <a:t>3</a:t>
            </a:fld>
            <a:endParaRPr lang="en-US"/>
          </a:p>
        </p:txBody>
      </p:sp>
    </p:spTree>
    <p:extLst>
      <p:ext uri="{BB962C8B-B14F-4D97-AF65-F5344CB8AC3E}">
        <p14:creationId xmlns:p14="http://schemas.microsoft.com/office/powerpoint/2010/main" val="418669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none" dirty="0" smtClean="0">
                <a:solidFill>
                  <a:srgbClr val="FF0000"/>
                </a:solidFill>
              </a:rPr>
              <a:t>STEVE</a:t>
            </a:r>
            <a:endParaRPr lang="en-US" dirty="0"/>
          </a:p>
        </p:txBody>
      </p:sp>
      <p:sp>
        <p:nvSpPr>
          <p:cNvPr id="4" name="Slide Number Placeholder 3"/>
          <p:cNvSpPr>
            <a:spLocks noGrp="1"/>
          </p:cNvSpPr>
          <p:nvPr>
            <p:ph type="sldNum" sz="quarter" idx="10"/>
          </p:nvPr>
        </p:nvSpPr>
        <p:spPr/>
        <p:txBody>
          <a:bodyPr/>
          <a:lstStyle/>
          <a:p>
            <a:fld id="{4F62BF39-AC50-AC49-B84E-14E1AB1E53EA}" type="slidenum">
              <a:rPr lang="en-US" smtClean="0"/>
              <a:t>4</a:t>
            </a:fld>
            <a:endParaRPr lang="en-US"/>
          </a:p>
        </p:txBody>
      </p:sp>
    </p:spTree>
    <p:extLst>
      <p:ext uri="{BB962C8B-B14F-4D97-AF65-F5344CB8AC3E}">
        <p14:creationId xmlns:p14="http://schemas.microsoft.com/office/powerpoint/2010/main" val="341618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856" indent="-283022" eaLnBrk="0" hangingPunct="0">
              <a:defRPr>
                <a:solidFill>
                  <a:schemeClr val="tx1"/>
                </a:solidFill>
                <a:latin typeface="Arial" charset="0"/>
              </a:defRPr>
            </a:lvl2pPr>
            <a:lvl3pPr marL="1132086" indent="-226417" eaLnBrk="0" hangingPunct="0">
              <a:defRPr>
                <a:solidFill>
                  <a:schemeClr val="tx1"/>
                </a:solidFill>
                <a:latin typeface="Arial" charset="0"/>
              </a:defRPr>
            </a:lvl3pPr>
            <a:lvl4pPr marL="1584921" indent="-226417" eaLnBrk="0" hangingPunct="0">
              <a:defRPr>
                <a:solidFill>
                  <a:schemeClr val="tx1"/>
                </a:solidFill>
                <a:latin typeface="Arial" charset="0"/>
              </a:defRPr>
            </a:lvl4pPr>
            <a:lvl5pPr marL="2037756" indent="-226417" eaLnBrk="0" hangingPunct="0">
              <a:defRPr>
                <a:solidFill>
                  <a:schemeClr val="tx1"/>
                </a:solidFill>
                <a:latin typeface="Arial" charset="0"/>
              </a:defRPr>
            </a:lvl5pPr>
            <a:lvl6pPr marL="2490591" indent="-226417" algn="r" eaLnBrk="0" fontAlgn="base" hangingPunct="0">
              <a:spcBef>
                <a:spcPct val="0"/>
              </a:spcBef>
              <a:spcAft>
                <a:spcPct val="0"/>
              </a:spcAft>
              <a:defRPr>
                <a:solidFill>
                  <a:schemeClr val="tx1"/>
                </a:solidFill>
                <a:latin typeface="Arial" charset="0"/>
              </a:defRPr>
            </a:lvl6pPr>
            <a:lvl7pPr marL="2943425" indent="-226417" algn="r" eaLnBrk="0" fontAlgn="base" hangingPunct="0">
              <a:spcBef>
                <a:spcPct val="0"/>
              </a:spcBef>
              <a:spcAft>
                <a:spcPct val="0"/>
              </a:spcAft>
              <a:defRPr>
                <a:solidFill>
                  <a:schemeClr val="tx1"/>
                </a:solidFill>
                <a:latin typeface="Arial" charset="0"/>
              </a:defRPr>
            </a:lvl7pPr>
            <a:lvl8pPr marL="3396260" indent="-226417" algn="r" eaLnBrk="0" fontAlgn="base" hangingPunct="0">
              <a:spcBef>
                <a:spcPct val="0"/>
              </a:spcBef>
              <a:spcAft>
                <a:spcPct val="0"/>
              </a:spcAft>
              <a:defRPr>
                <a:solidFill>
                  <a:schemeClr val="tx1"/>
                </a:solidFill>
                <a:latin typeface="Arial" charset="0"/>
              </a:defRPr>
            </a:lvl8pPr>
            <a:lvl9pPr marL="3849094" indent="-226417" algn="r" eaLnBrk="0" fontAlgn="base" hangingPunct="0">
              <a:spcBef>
                <a:spcPct val="0"/>
              </a:spcBef>
              <a:spcAft>
                <a:spcPct val="0"/>
              </a:spcAft>
              <a:defRPr>
                <a:solidFill>
                  <a:schemeClr val="tx1"/>
                </a:solidFill>
                <a:latin typeface="Arial" charset="0"/>
              </a:defRPr>
            </a:lvl9pPr>
          </a:lstStyle>
          <a:p>
            <a:pPr eaLnBrk="1" hangingPunct="1"/>
            <a:fld id="{8855C63C-2B96-4C26-BB26-893FB56B71C3}" type="slidenum">
              <a:rPr lang="en-US" altLang="en-US" smtClean="0"/>
              <a:pPr eaLnBrk="1" hangingPunct="1"/>
              <a:t>5</a:t>
            </a:fld>
            <a:endParaRPr lang="en-US" alt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none" dirty="0" smtClean="0">
                <a:solidFill>
                  <a:srgbClr val="FF0000"/>
                </a:solidFill>
              </a:rPr>
              <a:t>STEVE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9B1FE-8BB2-5346-B084-2A02302A4C15}" type="slidenum">
              <a:rPr lang="en-US" smtClean="0"/>
              <a:t>6</a:t>
            </a:fld>
            <a:endParaRPr lang="en-US"/>
          </a:p>
        </p:txBody>
      </p:sp>
    </p:spTree>
    <p:extLst>
      <p:ext uri="{BB962C8B-B14F-4D97-AF65-F5344CB8AC3E}">
        <p14:creationId xmlns:p14="http://schemas.microsoft.com/office/powerpoint/2010/main" val="15376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856" indent="-283022" eaLnBrk="0" hangingPunct="0">
              <a:defRPr>
                <a:solidFill>
                  <a:schemeClr val="tx1"/>
                </a:solidFill>
                <a:latin typeface="Arial" charset="0"/>
              </a:defRPr>
            </a:lvl2pPr>
            <a:lvl3pPr marL="1132086" indent="-226417" eaLnBrk="0" hangingPunct="0">
              <a:defRPr>
                <a:solidFill>
                  <a:schemeClr val="tx1"/>
                </a:solidFill>
                <a:latin typeface="Arial" charset="0"/>
              </a:defRPr>
            </a:lvl3pPr>
            <a:lvl4pPr marL="1584921" indent="-226417" eaLnBrk="0" hangingPunct="0">
              <a:defRPr>
                <a:solidFill>
                  <a:schemeClr val="tx1"/>
                </a:solidFill>
                <a:latin typeface="Arial" charset="0"/>
              </a:defRPr>
            </a:lvl4pPr>
            <a:lvl5pPr marL="2037756" indent="-226417" eaLnBrk="0" hangingPunct="0">
              <a:defRPr>
                <a:solidFill>
                  <a:schemeClr val="tx1"/>
                </a:solidFill>
                <a:latin typeface="Arial" charset="0"/>
              </a:defRPr>
            </a:lvl5pPr>
            <a:lvl6pPr marL="2490591" indent="-226417" algn="r" eaLnBrk="0" fontAlgn="base" hangingPunct="0">
              <a:spcBef>
                <a:spcPct val="0"/>
              </a:spcBef>
              <a:spcAft>
                <a:spcPct val="0"/>
              </a:spcAft>
              <a:defRPr>
                <a:solidFill>
                  <a:schemeClr val="tx1"/>
                </a:solidFill>
                <a:latin typeface="Arial" charset="0"/>
              </a:defRPr>
            </a:lvl6pPr>
            <a:lvl7pPr marL="2943425" indent="-226417" algn="r" eaLnBrk="0" fontAlgn="base" hangingPunct="0">
              <a:spcBef>
                <a:spcPct val="0"/>
              </a:spcBef>
              <a:spcAft>
                <a:spcPct val="0"/>
              </a:spcAft>
              <a:defRPr>
                <a:solidFill>
                  <a:schemeClr val="tx1"/>
                </a:solidFill>
                <a:latin typeface="Arial" charset="0"/>
              </a:defRPr>
            </a:lvl7pPr>
            <a:lvl8pPr marL="3396260" indent="-226417" algn="r" eaLnBrk="0" fontAlgn="base" hangingPunct="0">
              <a:spcBef>
                <a:spcPct val="0"/>
              </a:spcBef>
              <a:spcAft>
                <a:spcPct val="0"/>
              </a:spcAft>
              <a:defRPr>
                <a:solidFill>
                  <a:schemeClr val="tx1"/>
                </a:solidFill>
                <a:latin typeface="Arial" charset="0"/>
              </a:defRPr>
            </a:lvl8pPr>
            <a:lvl9pPr marL="3849094" indent="-226417" algn="r" eaLnBrk="0" fontAlgn="base" hangingPunct="0">
              <a:spcBef>
                <a:spcPct val="0"/>
              </a:spcBef>
              <a:spcAft>
                <a:spcPct val="0"/>
              </a:spcAft>
              <a:defRPr>
                <a:solidFill>
                  <a:schemeClr val="tx1"/>
                </a:solidFill>
                <a:latin typeface="Arial" charset="0"/>
              </a:defRPr>
            </a:lvl9pPr>
          </a:lstStyle>
          <a:p>
            <a:pPr eaLnBrk="1" hangingPunct="1"/>
            <a:fld id="{8855C63C-2B96-4C26-BB26-893FB56B71C3}" type="slidenum">
              <a:rPr lang="en-US" altLang="en-US" smtClean="0"/>
              <a:pPr eaLnBrk="1" hangingPunct="1"/>
              <a:t>7</a:t>
            </a:fld>
            <a:endParaRPr lang="en-US" altLang="en-US"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STEVE</a:t>
            </a:r>
            <a:endParaRPr lang="en-US" altLang="en-US" u="sng" dirty="0" smtClean="0">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797" y="4343400"/>
            <a:ext cx="5486331" cy="4114903"/>
          </a:xfrm>
          <a:prstGeom prst="rect">
            <a:avLst/>
          </a:prstGeom>
          <a:noFill/>
          <a:ln>
            <a:noFill/>
          </a:ln>
        </p:spPr>
        <p:txBody>
          <a:bodyPr lIns="91081" tIns="45528" rIns="91081" bIns="45528" anchor="t" anchorCtr="0">
            <a:noAutofit/>
          </a:bodyPr>
          <a:lstStyle/>
          <a:p>
            <a:pPr marL="0" indent="0">
              <a:lnSpc>
                <a:spcPct val="115000"/>
              </a:lnSpc>
              <a:buClr>
                <a:schemeClr val="dk1"/>
              </a:buClr>
              <a:buSzPct val="25000"/>
              <a:buFont typeface="Arial" panose="020B0604020202020204" pitchFamily="34" charset="0"/>
              <a:buNone/>
            </a:pPr>
            <a:r>
              <a:rPr lang="en-US" altLang="en-US" u="none" dirty="0" smtClean="0">
                <a:solidFill>
                  <a:srgbClr val="FF0000"/>
                </a:solidFill>
              </a:rPr>
              <a:t>STEVE</a:t>
            </a:r>
          </a:p>
          <a:p>
            <a:pPr marL="0" indent="0">
              <a:lnSpc>
                <a:spcPct val="115000"/>
              </a:lnSpc>
              <a:buClr>
                <a:schemeClr val="dk1"/>
              </a:buClr>
              <a:buSzPct val="25000"/>
              <a:buFont typeface="Arial" panose="020B0604020202020204" pitchFamily="34" charset="0"/>
              <a:buNone/>
            </a:pPr>
            <a:endParaRPr lang="en-US" sz="1200" u="none" kern="1200" baseline="0" dirty="0" smtClean="0">
              <a:solidFill>
                <a:schemeClr val="tx1"/>
              </a:solidFill>
              <a:effectLst/>
              <a:latin typeface="+mn-lt"/>
              <a:ea typeface="+mn-ea"/>
              <a:cs typeface="+mn-cs"/>
            </a:endParaRPr>
          </a:p>
          <a:p>
            <a:pPr marL="171450" indent="-171450">
              <a:lnSpc>
                <a:spcPct val="115000"/>
              </a:lnSpc>
              <a:buClr>
                <a:schemeClr val="dk1"/>
              </a:buClr>
              <a:buSzPct val="25000"/>
              <a:buFont typeface="Arial" panose="020B0604020202020204" pitchFamily="34" charset="0"/>
              <a:buChar char="•"/>
            </a:pPr>
            <a:r>
              <a:rPr lang="en-US" sz="1200" u="none" kern="1200" baseline="0" dirty="0" smtClean="0">
                <a:solidFill>
                  <a:schemeClr val="tx1"/>
                </a:solidFill>
                <a:effectLst/>
                <a:latin typeface="+mn-lt"/>
                <a:ea typeface="+mn-ea"/>
                <a:cs typeface="+mn-cs"/>
              </a:rPr>
              <a:t>Now I will drill down a little more on the Monitoring &amp; Research focal area:</a:t>
            </a:r>
          </a:p>
          <a:p>
            <a:pPr marL="628650" lvl="1" indent="-171450">
              <a:lnSpc>
                <a:spcPct val="115000"/>
              </a:lnSpc>
              <a:buClr>
                <a:schemeClr val="dk1"/>
              </a:buClr>
              <a:buSzPct val="25000"/>
              <a:buFont typeface="Arial" panose="020B0604020202020204" pitchFamily="34" charset="0"/>
              <a:buChar char="•"/>
            </a:pPr>
            <a:r>
              <a:rPr lang="en-US" u="none" kern="1200" baseline="0" dirty="0" smtClean="0">
                <a:solidFill>
                  <a:schemeClr val="tx1"/>
                </a:solidFill>
                <a:effectLst/>
                <a:latin typeface="+mn-lt"/>
                <a:ea typeface="+mn-ea"/>
                <a:cs typeface="+mn-cs"/>
              </a:rPr>
              <a:t>To facilitate the adaptive management of California’s MPAs, CDFW and partners provide oversight and support to lead all aspects of MPA monitoring, research, and evaluation. </a:t>
            </a:r>
          </a:p>
          <a:p>
            <a:pPr marL="628650" lvl="1" indent="-171450">
              <a:lnSpc>
                <a:spcPct val="115000"/>
              </a:lnSpc>
              <a:buClr>
                <a:schemeClr val="dk1"/>
              </a:buClr>
              <a:buSzPct val="25000"/>
              <a:buFont typeface="Arial" panose="020B0604020202020204" pitchFamily="34" charset="0"/>
              <a:buChar char="•"/>
            </a:pPr>
            <a:r>
              <a:rPr lang="en-US" u="none" kern="1200" baseline="0" dirty="0" smtClean="0">
                <a:solidFill>
                  <a:schemeClr val="tx1"/>
                </a:solidFill>
                <a:effectLst/>
                <a:latin typeface="+mn-lt"/>
                <a:ea typeface="+mn-ea"/>
                <a:cs typeface="+mn-cs"/>
              </a:rPr>
              <a:t>Scientific monitoring is essential for collecting information that can be used to assess the conditions and trends of marine populations, habitats, and ecosystems, evaluate MPA design and efficacy, and make informed management decisions. </a:t>
            </a:r>
          </a:p>
          <a:p>
            <a:pPr marL="628650" lvl="1" indent="-171450">
              <a:lnSpc>
                <a:spcPct val="115000"/>
              </a:lnSpc>
              <a:buClr>
                <a:schemeClr val="dk1"/>
              </a:buClr>
              <a:buSzPct val="25000"/>
              <a:buFont typeface="Arial" panose="020B0604020202020204" pitchFamily="34" charset="0"/>
              <a:buChar char="•"/>
            </a:pPr>
            <a:r>
              <a:rPr lang="en-US" u="none" kern="1200" baseline="0" dirty="0" smtClean="0">
                <a:solidFill>
                  <a:schemeClr val="tx1"/>
                </a:solidFill>
                <a:effectLst/>
                <a:latin typeface="+mn-lt"/>
                <a:ea typeface="+mn-ea"/>
                <a:cs typeface="+mn-cs"/>
              </a:rPr>
              <a:t>California has established a two-phased approach to monitoring California’s MPAs:</a:t>
            </a:r>
          </a:p>
          <a:p>
            <a:pPr marL="1143000" lvl="2" indent="-228600">
              <a:lnSpc>
                <a:spcPct val="115000"/>
              </a:lnSpc>
              <a:buClr>
                <a:schemeClr val="dk1"/>
              </a:buClr>
              <a:buSzPct val="25000"/>
              <a:buFont typeface="+mj-lt"/>
              <a:buAutoNum type="arabicPeriod"/>
            </a:pPr>
            <a:r>
              <a:rPr lang="en-US" u="none" kern="1200" baseline="0" dirty="0" smtClean="0">
                <a:solidFill>
                  <a:schemeClr val="tx1"/>
                </a:solidFill>
                <a:effectLst/>
                <a:latin typeface="+mn-lt"/>
                <a:ea typeface="+mn-ea"/>
                <a:cs typeface="+mn-cs"/>
              </a:rPr>
              <a:t>Baseline Monitoring, and</a:t>
            </a:r>
          </a:p>
          <a:p>
            <a:pPr marL="1143000" lvl="2" indent="-228600">
              <a:lnSpc>
                <a:spcPct val="115000"/>
              </a:lnSpc>
              <a:buClr>
                <a:schemeClr val="dk1"/>
              </a:buClr>
              <a:buSzPct val="25000"/>
              <a:buFont typeface="+mj-lt"/>
              <a:buAutoNum type="arabicPeriod"/>
            </a:pPr>
            <a:r>
              <a:rPr lang="en-US" u="none" kern="1200" baseline="0" dirty="0" smtClean="0">
                <a:solidFill>
                  <a:schemeClr val="tx1"/>
                </a:solidFill>
                <a:effectLst/>
                <a:latin typeface="+mn-lt"/>
                <a:ea typeface="+mn-ea"/>
                <a:cs typeface="+mn-cs"/>
              </a:rPr>
              <a:t>Long-term Monitoring</a:t>
            </a:r>
            <a:endParaRPr u="none" baseline="0" dirty="0">
              <a:solidFill>
                <a:schemeClr val="tx1"/>
              </a:solidFill>
            </a:endParaRPr>
          </a:p>
        </p:txBody>
      </p:sp>
      <p:sp>
        <p:nvSpPr>
          <p:cNvPr id="249" name="Shape 249"/>
          <p:cNvSpPr txBox="1">
            <a:spLocks noGrp="1"/>
          </p:cNvSpPr>
          <p:nvPr>
            <p:ph type="sldNum" idx="12"/>
          </p:nvPr>
        </p:nvSpPr>
        <p:spPr>
          <a:xfrm>
            <a:off x="3884607" y="8685213"/>
            <a:ext cx="2971835" cy="457343"/>
          </a:xfrm>
          <a:prstGeom prst="rect">
            <a:avLst/>
          </a:prstGeom>
          <a:noFill/>
          <a:ln>
            <a:noFill/>
          </a:ln>
        </p:spPr>
        <p:txBody>
          <a:bodyPr lIns="91081" tIns="45528" rIns="91081" bIns="45528" anchor="b" anchorCtr="0">
            <a:noAutofit/>
          </a:bodyPr>
          <a:lstStyle/>
          <a:p>
            <a:pPr algn="r">
              <a:buClr>
                <a:schemeClr val="dk1"/>
              </a:buClr>
              <a:buSzPct val="25000"/>
            </a:pPr>
            <a:fld id="{00000000-1234-1234-1234-123412341234}" type="slidenum">
              <a:rPr lang="en-US">
                <a:solidFill>
                  <a:schemeClr val="dk1"/>
                </a:solidFill>
                <a:latin typeface="Calibri"/>
                <a:ea typeface="Calibri"/>
                <a:cs typeface="Calibri"/>
                <a:sym typeface="Calibri"/>
              </a:rPr>
              <a:pPr algn="r">
                <a:buClr>
                  <a:schemeClr val="dk1"/>
                </a:buClr>
                <a:buSzPct val="25000"/>
              </a:pPr>
              <a:t>8</a:t>
            </a:fld>
            <a:endParaRPr lang="en-US">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6488" indent="-336488" defTabSz="897301" fontAlgn="base">
              <a:spcBef>
                <a:spcPct val="20000"/>
              </a:spcBef>
              <a:spcAft>
                <a:spcPct val="0"/>
              </a:spcAf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pPr>
              <a:defRPr/>
            </a:pPr>
            <a:fld id="{766CDCBF-A832-4E75-B897-894E3108079D}" type="slidenum">
              <a:rPr lang="en-US" smtClean="0"/>
              <a:pPr>
                <a:defRPr/>
              </a:pPr>
              <a:t>10</a:t>
            </a:fld>
            <a:endParaRPr lang="en-US"/>
          </a:p>
        </p:txBody>
      </p:sp>
    </p:spTree>
    <p:extLst>
      <p:ext uri="{BB962C8B-B14F-4D97-AF65-F5344CB8AC3E}">
        <p14:creationId xmlns:p14="http://schemas.microsoft.com/office/powerpoint/2010/main" val="354088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0FEA1-1F1E-C148-A453-D5098B8B5216}" type="datetimeFigureOut">
              <a:rPr lang="en-US" smtClean="0"/>
              <a:t>8/1/16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143509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FEA1-1F1E-C148-A453-D5098B8B5216}" type="datetimeFigureOut">
              <a:rPr lang="en-US" smtClean="0"/>
              <a:t>8/1/16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1456109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FEA1-1F1E-C148-A453-D5098B8B5216}" type="datetimeFigureOut">
              <a:rPr lang="en-US" smtClean="0"/>
              <a:t>8/1/16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2797937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172200" y="6172200"/>
            <a:ext cx="2514600" cy="365125"/>
          </a:xfrm>
          <a:prstGeom prst="rect">
            <a:avLst/>
          </a:prstGeom>
        </p:spPr>
        <p:txBody>
          <a:bodyPr/>
          <a:lstStyle/>
          <a:p>
            <a:fld id="{8917F39E-C5E5-4619-AFB2-0929EEA6788A}" type="datetimeFigureOut">
              <a:rPr lang="en-US" smtClean="0"/>
              <a:t>8/1/16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810000" y="6172200"/>
            <a:ext cx="1828800" cy="365125"/>
          </a:xfrm>
          <a:prstGeom prst="rect">
            <a:avLst/>
          </a:prstGeom>
        </p:spPr>
        <p:txBody>
          <a:bodyPr/>
          <a:lstStyle/>
          <a:p>
            <a:fld id="{668F5256-A36D-410F-B28E-4C59DE3EEC35}" type="slidenum">
              <a:rPr lang="en-US" smtClean="0"/>
              <a:t>‹#›</a:t>
            </a:fld>
            <a:endParaRPr lang="en-US" dirty="0"/>
          </a:p>
        </p:txBody>
      </p:sp>
    </p:spTree>
    <p:extLst>
      <p:ext uri="{BB962C8B-B14F-4D97-AF65-F5344CB8AC3E}">
        <p14:creationId xmlns:p14="http://schemas.microsoft.com/office/powerpoint/2010/main" val="148499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dirty="0">
                <a:latin typeface="Arial" charset="0"/>
              </a:defRPr>
            </a:lvl1pPr>
          </a:lstStyle>
          <a:p>
            <a:pPr algn="ctr" eaLnBrk="0" fontAlgn="base" hangingPunct="0">
              <a:spcBef>
                <a:spcPct val="50000"/>
              </a:spcBef>
              <a:spcAft>
                <a:spcPct val="0"/>
              </a:spcAft>
              <a:defRPr/>
            </a:pPr>
            <a:endParaRPr lang="en-US" sz="2400">
              <a:solidFill>
                <a:srgbClr val="000000"/>
              </a:solidFill>
            </a:endParaRPr>
          </a:p>
        </p:txBody>
      </p:sp>
      <p:sp>
        <p:nvSpPr>
          <p:cNvPr id="5" name="Rectangle 5"/>
          <p:cNvSpPr>
            <a:spLocks noGrp="1" noChangeArrowheads="1"/>
          </p:cNvSpPr>
          <p:nvPr>
            <p:ph type="ftr" sz="quarter" idx="11"/>
          </p:nvPr>
        </p:nvSpPr>
        <p:spPr/>
        <p:txBody>
          <a:bodyPr/>
          <a:lstStyle>
            <a:lvl1pPr>
              <a:defRPr dirty="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charset="0"/>
              </a:defRPr>
            </a:lvl1pPr>
          </a:lstStyle>
          <a:p>
            <a:pPr algn="ctr" eaLnBrk="0" fontAlgn="base" hangingPunct="0">
              <a:spcBef>
                <a:spcPct val="50000"/>
              </a:spcBef>
              <a:spcAft>
                <a:spcPct val="0"/>
              </a:spcAft>
              <a:defRPr/>
            </a:pPr>
            <a:fld id="{C8F54DCA-D321-4739-9D49-EA4D63B03F45}" type="slidenum">
              <a:rPr lang="en-US" sz="2400">
                <a:solidFill>
                  <a:srgbClr val="000000"/>
                </a:solidFill>
              </a:rPr>
              <a:pPr algn="ctr" eaLnBrk="0" fontAlgn="base" hangingPunct="0">
                <a:spcBef>
                  <a:spcPct val="50000"/>
                </a:spcBef>
                <a:spcAft>
                  <a:spcPct val="0"/>
                </a:spcAft>
                <a:defRPr/>
              </a:pPr>
              <a:t>‹#›</a:t>
            </a:fld>
            <a:endParaRPr lang="en-US" sz="2400" dirty="0">
              <a:solidFill>
                <a:srgbClr val="000000"/>
              </a:solidFill>
            </a:endParaRPr>
          </a:p>
        </p:txBody>
      </p:sp>
    </p:spTree>
    <p:extLst>
      <p:ext uri="{BB962C8B-B14F-4D97-AF65-F5344CB8AC3E}">
        <p14:creationId xmlns:p14="http://schemas.microsoft.com/office/powerpoint/2010/main" val="29771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2068857"/>
            <a:ext cx="4038600" cy="4057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68857"/>
            <a:ext cx="4038600" cy="4057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556ECB0-682C-FA40-9815-B3B49D0CB13C}" type="datetimeFigureOut">
              <a:rPr lang="en-US" smtClean="0"/>
              <a:t>8/1/16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FE97C-25C8-4948-BC4E-1A27DAEFAE33}" type="slidenum">
              <a:rPr lang="en-US" smtClean="0"/>
              <a:t>‹#›</a:t>
            </a:fld>
            <a:endParaRPr lang="en-US"/>
          </a:p>
        </p:txBody>
      </p:sp>
      <p:pic>
        <p:nvPicPr>
          <p:cNvPr id="10" name="Picture 9" descr="OST_FINAL LOGO with Specs.pdf"/>
          <p:cNvPicPr>
            <a:picLocks/>
          </p:cNvPicPr>
          <p:nvPr userDrawn="1"/>
        </p:nvPicPr>
        <p:blipFill rotWithShape="1">
          <a:blip r:embed="rId2" cstate="screen">
            <a:extLst>
              <a:ext uri="{28A0092B-C50C-407E-A947-70E740481C1C}">
                <a14:useLocalDpi xmlns:a14="http://schemas.microsoft.com/office/drawing/2010/main"/>
              </a:ext>
            </a:extLst>
          </a:blip>
          <a:srcRect l="28848" t="48138" r="61101" b="50942"/>
          <a:stretch/>
        </p:blipFill>
        <p:spPr>
          <a:xfrm>
            <a:off x="-54163" y="1320748"/>
            <a:ext cx="8136806" cy="96890"/>
          </a:xfrm>
          <a:prstGeom prst="rect">
            <a:avLst/>
          </a:prstGeom>
        </p:spPr>
      </p:pic>
      <p:sp>
        <p:nvSpPr>
          <p:cNvPr id="9" name="Text Placeholder 8"/>
          <p:cNvSpPr>
            <a:spLocks noGrp="1"/>
          </p:cNvSpPr>
          <p:nvPr>
            <p:ph type="body" sz="quarter" idx="13"/>
          </p:nvPr>
        </p:nvSpPr>
        <p:spPr>
          <a:xfrm>
            <a:off x="457200" y="1571637"/>
            <a:ext cx="4038600" cy="444500"/>
          </a:xfrm>
        </p:spPr>
        <p:txBody>
          <a:bodyPr/>
          <a:lstStyle>
            <a:lvl1pPr marL="0" indent="0">
              <a:buNone/>
              <a:defRPr>
                <a:solidFill>
                  <a:srgbClr val="48696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8"/>
          <p:cNvSpPr>
            <a:spLocks noGrp="1"/>
          </p:cNvSpPr>
          <p:nvPr>
            <p:ph type="body" sz="quarter" idx="14"/>
          </p:nvPr>
        </p:nvSpPr>
        <p:spPr>
          <a:xfrm>
            <a:off x="4648200" y="1571637"/>
            <a:ext cx="4038600" cy="444500"/>
          </a:xfrm>
        </p:spPr>
        <p:txBody>
          <a:bodyPr/>
          <a:lstStyle>
            <a:lvl1pPr marL="0" indent="0">
              <a:buNone/>
              <a:defRPr>
                <a:solidFill>
                  <a:srgbClr val="48696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941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FEA1-1F1E-C148-A453-D5098B8B5216}" type="datetimeFigureOut">
              <a:rPr lang="en-US" smtClean="0"/>
              <a:t>8/1/16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356044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0FEA1-1F1E-C148-A453-D5098B8B5216}" type="datetimeFigureOut">
              <a:rPr lang="en-US" smtClean="0"/>
              <a:t>8/1/16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340628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0FEA1-1F1E-C148-A453-D5098B8B5216}" type="datetimeFigureOut">
              <a:rPr lang="en-US" smtClean="0"/>
              <a:t>8/1/16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348034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0FEA1-1F1E-C148-A453-D5098B8B5216}" type="datetimeFigureOut">
              <a:rPr lang="en-US" smtClean="0"/>
              <a:t>8/1/16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120274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0FEA1-1F1E-C148-A453-D5098B8B5216}" type="datetimeFigureOut">
              <a:rPr lang="en-US" smtClean="0"/>
              <a:t>8/1/16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213931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FEA1-1F1E-C148-A453-D5098B8B5216}" type="datetimeFigureOut">
              <a:rPr lang="en-US" smtClean="0"/>
              <a:t>8/1/16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53120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FEA1-1F1E-C148-A453-D5098B8B5216}" type="datetimeFigureOut">
              <a:rPr lang="en-US" smtClean="0"/>
              <a:t>8/1/16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383987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FEA1-1F1E-C148-A453-D5098B8B5216}" type="datetimeFigureOut">
              <a:rPr lang="en-US" smtClean="0"/>
              <a:t>8/1/16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2362C7-C149-3949-A0EC-87CA4CC45480}" type="slidenum">
              <a:rPr lang="en-US" smtClean="0"/>
              <a:t>‹#›</a:t>
            </a:fld>
            <a:endParaRPr lang="en-US"/>
          </a:p>
        </p:txBody>
      </p:sp>
    </p:spTree>
    <p:extLst>
      <p:ext uri="{BB962C8B-B14F-4D97-AF65-F5344CB8AC3E}">
        <p14:creationId xmlns:p14="http://schemas.microsoft.com/office/powerpoint/2010/main" val="6605743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FEA1-1F1E-C148-A453-D5098B8B5216}" type="datetimeFigureOut">
              <a:rPr lang="en-US" smtClean="0"/>
              <a:t>8/1/16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362C7-C149-3949-A0EC-87CA4CC45480}" type="slidenum">
              <a:rPr lang="en-US" smtClean="0"/>
              <a:t>‹#›</a:t>
            </a:fld>
            <a:endParaRPr lang="en-US"/>
          </a:p>
        </p:txBody>
      </p:sp>
    </p:spTree>
    <p:extLst>
      <p:ext uri="{BB962C8B-B14F-4D97-AF65-F5344CB8AC3E}">
        <p14:creationId xmlns:p14="http://schemas.microsoft.com/office/powerpoint/2010/main" val="83447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tiff"/><Relationship Id="rId11"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5.xml.rels><?xml version="1.0" encoding="UTF-8" standalone="yes"?>
<Relationships xmlns="http://schemas.openxmlformats.org/package/2006/relationships"><Relationship Id="rId11" Type="http://schemas.openxmlformats.org/officeDocument/2006/relationships/image" Target="../media/image6.jpeg"/><Relationship Id="rId12" Type="http://schemas.openxmlformats.org/officeDocument/2006/relationships/image" Target="../media/image7.jpeg"/><Relationship Id="rId13"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4.png"/><Relationship Id="rId5" Type="http://schemas.microsoft.com/office/2007/relationships/hdphoto" Target="../media/hdphoto1.wdp"/><Relationship Id="rId6" Type="http://schemas.openxmlformats.org/officeDocument/2006/relationships/image" Target="../media/image25.png"/><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jpeg"/><Relationship Id="rId10" Type="http://schemas.openxmlformats.org/officeDocument/2006/relationships/image" Target="../media/image5.jpeg"/></Relationships>
</file>

<file path=ppt/slides/_rels/slide16.xml.rels><?xml version="1.0" encoding="UTF-8" standalone="yes"?>
<Relationships xmlns="http://schemas.openxmlformats.org/package/2006/relationships"><Relationship Id="rId46" Type="http://schemas.openxmlformats.org/officeDocument/2006/relationships/image" Target="../media/image69.jpg"/><Relationship Id="rId47" Type="http://schemas.openxmlformats.org/officeDocument/2006/relationships/image" Target="../media/image70.jpeg"/><Relationship Id="rId48" Type="http://schemas.openxmlformats.org/officeDocument/2006/relationships/image" Target="../media/image10.emf"/><Relationship Id="rId49" Type="http://schemas.openxmlformats.org/officeDocument/2006/relationships/image" Target="../media/image71.jpg"/><Relationship Id="rId20" Type="http://schemas.openxmlformats.org/officeDocument/2006/relationships/image" Target="../media/image43.jpeg"/><Relationship Id="rId21" Type="http://schemas.openxmlformats.org/officeDocument/2006/relationships/image" Target="../media/image44.png"/><Relationship Id="rId22" Type="http://schemas.openxmlformats.org/officeDocument/2006/relationships/image" Target="../media/image45.jpeg"/><Relationship Id="rId23" Type="http://schemas.openxmlformats.org/officeDocument/2006/relationships/image" Target="../media/image46.png"/><Relationship Id="rId24" Type="http://schemas.openxmlformats.org/officeDocument/2006/relationships/image" Target="../media/image47.jpeg"/><Relationship Id="rId25" Type="http://schemas.openxmlformats.org/officeDocument/2006/relationships/image" Target="../media/image48.gif"/><Relationship Id="rId26" Type="http://schemas.openxmlformats.org/officeDocument/2006/relationships/image" Target="../media/image49.jpeg"/><Relationship Id="rId27" Type="http://schemas.openxmlformats.org/officeDocument/2006/relationships/image" Target="../media/image50.jpeg"/><Relationship Id="rId28" Type="http://schemas.openxmlformats.org/officeDocument/2006/relationships/image" Target="../media/image51.jpeg"/><Relationship Id="rId29"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6.gif"/><Relationship Id="rId4" Type="http://schemas.openxmlformats.org/officeDocument/2006/relationships/image" Target="../media/image27.png"/><Relationship Id="rId5" Type="http://schemas.openxmlformats.org/officeDocument/2006/relationships/image" Target="../media/image28.png"/><Relationship Id="rId30" Type="http://schemas.openxmlformats.org/officeDocument/2006/relationships/image" Target="../media/image53.jpeg"/><Relationship Id="rId31" Type="http://schemas.openxmlformats.org/officeDocument/2006/relationships/image" Target="../media/image54.jpeg"/><Relationship Id="rId32" Type="http://schemas.openxmlformats.org/officeDocument/2006/relationships/image" Target="../media/image55.jpeg"/><Relationship Id="rId9" Type="http://schemas.openxmlformats.org/officeDocument/2006/relationships/image" Target="../media/image32.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png"/><Relationship Id="rId33" Type="http://schemas.openxmlformats.org/officeDocument/2006/relationships/image" Target="../media/image56.jpeg"/><Relationship Id="rId34" Type="http://schemas.openxmlformats.org/officeDocument/2006/relationships/image" Target="../media/image57.jpg"/><Relationship Id="rId35" Type="http://schemas.openxmlformats.org/officeDocument/2006/relationships/image" Target="../media/image58.jpeg"/><Relationship Id="rId36" Type="http://schemas.openxmlformats.org/officeDocument/2006/relationships/image" Target="../media/image59.jpeg"/><Relationship Id="rId10" Type="http://schemas.openxmlformats.org/officeDocument/2006/relationships/image" Target="../media/image33.jpeg"/><Relationship Id="rId11" Type="http://schemas.openxmlformats.org/officeDocument/2006/relationships/image" Target="../media/image34.jpeg"/><Relationship Id="rId12" Type="http://schemas.openxmlformats.org/officeDocument/2006/relationships/image" Target="../media/image35.png"/><Relationship Id="rId13" Type="http://schemas.openxmlformats.org/officeDocument/2006/relationships/image" Target="../media/image36.jpeg"/><Relationship Id="rId14" Type="http://schemas.openxmlformats.org/officeDocument/2006/relationships/image" Target="../media/image37.gif"/><Relationship Id="rId15" Type="http://schemas.openxmlformats.org/officeDocument/2006/relationships/image" Target="../media/image38.png"/><Relationship Id="rId16" Type="http://schemas.openxmlformats.org/officeDocument/2006/relationships/image" Target="../media/image39.jpeg"/><Relationship Id="rId17" Type="http://schemas.openxmlformats.org/officeDocument/2006/relationships/image" Target="../media/image40.jpeg"/><Relationship Id="rId18" Type="http://schemas.openxmlformats.org/officeDocument/2006/relationships/image" Target="../media/image41.jpeg"/><Relationship Id="rId19" Type="http://schemas.openxmlformats.org/officeDocument/2006/relationships/image" Target="../media/image42.wmf"/><Relationship Id="rId37" Type="http://schemas.openxmlformats.org/officeDocument/2006/relationships/image" Target="../media/image60.tiff"/><Relationship Id="rId38" Type="http://schemas.openxmlformats.org/officeDocument/2006/relationships/image" Target="../media/image61.jpg"/><Relationship Id="rId39" Type="http://schemas.openxmlformats.org/officeDocument/2006/relationships/image" Target="../media/image62.png"/><Relationship Id="rId40" Type="http://schemas.openxmlformats.org/officeDocument/2006/relationships/image" Target="../media/image63.jpeg"/><Relationship Id="rId41" Type="http://schemas.openxmlformats.org/officeDocument/2006/relationships/image" Target="../media/image64.jpg"/><Relationship Id="rId42" Type="http://schemas.openxmlformats.org/officeDocument/2006/relationships/image" Target="../media/image65.png"/><Relationship Id="rId43" Type="http://schemas.openxmlformats.org/officeDocument/2006/relationships/image" Target="../media/image66.jpeg"/><Relationship Id="rId44" Type="http://schemas.openxmlformats.org/officeDocument/2006/relationships/image" Target="../media/image67.jpeg"/><Relationship Id="rId45" Type="http://schemas.openxmlformats.org/officeDocument/2006/relationships/image" Target="../media/image68.png"/></Relationships>
</file>

<file path=ppt/slides/_rels/slide17.xml.rels><?xml version="1.0" encoding="UTF-8" standalone="yes"?>
<Relationships xmlns="http://schemas.openxmlformats.org/package/2006/relationships"><Relationship Id="rId11" Type="http://schemas.openxmlformats.org/officeDocument/2006/relationships/image" Target="../media/image5.jpeg"/><Relationship Id="rId12" Type="http://schemas.openxmlformats.org/officeDocument/2006/relationships/image" Target="../media/image6.jpeg"/><Relationship Id="rId13" Type="http://schemas.openxmlformats.org/officeDocument/2006/relationships/image" Target="../media/image7.jpeg"/><Relationship Id="rId14" Type="http://schemas.openxmlformats.org/officeDocument/2006/relationships/image" Target="../media/image8.jpeg"/><Relationship Id="rId15" Type="http://schemas.openxmlformats.org/officeDocument/2006/relationships/image" Target="../media/image77.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2.jpeg"/><Relationship Id="rId9" Type="http://schemas.openxmlformats.org/officeDocument/2006/relationships/image" Target="../media/image3.jpeg"/><Relationship Id="rId10"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78.tiff"/><Relationship Id="rId4" Type="http://schemas.openxmlformats.org/officeDocument/2006/relationships/image" Target="../media/image79.tiff"/><Relationship Id="rId5" Type="http://schemas.openxmlformats.org/officeDocument/2006/relationships/image" Target="../media/image80.tiff"/><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gi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1" Type="http://schemas.openxmlformats.org/officeDocument/2006/relationships/image" Target="../media/image6.jpeg"/><Relationship Id="rId12" Type="http://schemas.openxmlformats.org/officeDocument/2006/relationships/image" Target="../media/image7.jpeg"/><Relationship Id="rId13" Type="http://schemas.openxmlformats.org/officeDocument/2006/relationships/image" Target="../media/image8.jpeg"/><Relationship Id="rId14" Type="http://schemas.openxmlformats.org/officeDocument/2006/relationships/image" Target="../media/image80.tiff"/><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jpeg"/><Relationship Id="rId10"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1" Type="http://schemas.openxmlformats.org/officeDocument/2006/relationships/image" Target="../media/image6.jpeg"/><Relationship Id="rId12" Type="http://schemas.openxmlformats.org/officeDocument/2006/relationships/image" Target="../media/image7.jpeg"/><Relationship Id="rId13"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jpeg"/><Relationship Id="rId10"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4"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 y="152399"/>
            <a:ext cx="9146204" cy="1014986"/>
            <a:chOff x="-1" y="152399"/>
            <a:chExt cx="9146204" cy="1014986"/>
          </a:xfrm>
        </p:grpSpPr>
        <p:pic>
          <p:nvPicPr>
            <p:cNvPr id="5" name="Picture 4" descr="copper rockf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6" name="Picture 5" descr="d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8" name="Picture 7" descr="Pg29_IMG_2970_rockyintertidalmonitor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2" name="Picture 11" descr="sanc0815_big sur_Robert Schwemmer_NOAA.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6" name="Picture 15" descr="Pg21._kelp.jpg"/>
            <p:cNvPicPr>
              <a:picLocks noChangeAspect="1"/>
            </p:cNvPicPr>
            <p:nvPr/>
          </p:nvPicPr>
          <p:blipFill>
            <a:blip r:embed="rId7" cstate="print"/>
            <a:stretch>
              <a:fillRect/>
            </a:stretch>
          </p:blipFill>
          <p:spPr>
            <a:xfrm>
              <a:off x="6096001" y="152401"/>
              <a:ext cx="1521733" cy="1014984"/>
            </a:xfrm>
            <a:prstGeom prst="rect">
              <a:avLst/>
            </a:prstGeom>
          </p:spPr>
        </p:pic>
        <p:pic>
          <p:nvPicPr>
            <p:cNvPr id="17" name="Picture 16" descr="Pg39_Blue_Rockfish.jpg"/>
            <p:cNvPicPr>
              <a:picLocks noChangeAspect="1"/>
            </p:cNvPicPr>
            <p:nvPr/>
          </p:nvPicPr>
          <p:blipFill>
            <a:blip r:embed="rId8" cstate="print"/>
            <a:stretch>
              <a:fillRect/>
            </a:stretch>
          </p:blipFill>
          <p:spPr>
            <a:xfrm>
              <a:off x="3962401" y="152401"/>
              <a:ext cx="811987" cy="1014984"/>
            </a:xfrm>
            <a:prstGeom prst="rect">
              <a:avLst/>
            </a:prstGeom>
          </p:spPr>
        </p:pic>
        <p:pic>
          <p:nvPicPr>
            <p:cNvPr id="10" name="Picture 9" descr="Pg14_marina.jpg"/>
            <p:cNvPicPr>
              <a:picLocks noChangeAspect="1"/>
            </p:cNvPicPr>
            <p:nvPr/>
          </p:nvPicPr>
          <p:blipFill>
            <a:blip r:embed="rId9"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sp>
        <p:nvSpPr>
          <p:cNvPr id="18" name="Subtitle 2"/>
          <p:cNvSpPr txBox="1">
            <a:spLocks/>
          </p:cNvSpPr>
          <p:nvPr/>
        </p:nvSpPr>
        <p:spPr>
          <a:xfrm>
            <a:off x="-2202" y="1538739"/>
            <a:ext cx="9146202" cy="153309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2800" kern="1200">
                <a:solidFill>
                  <a:schemeClr val="tx1">
                    <a:tint val="75000"/>
                  </a:schemeClr>
                </a:solidFill>
                <a:latin typeface="Calibri"/>
                <a:ea typeface="+mn-ea"/>
                <a:cs typeface="Calibri"/>
              </a:defRPr>
            </a:lvl1pPr>
            <a:lvl2pPr marL="457200" indent="0" algn="ctr" defTabSz="457200" rtl="0" eaLnBrk="1" latinLnBrk="0" hangingPunct="1">
              <a:spcBef>
                <a:spcPct val="20000"/>
              </a:spcBef>
              <a:buFont typeface="Wingdings" charset="2"/>
              <a:buNone/>
              <a:defRPr sz="2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20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000" b="1" dirty="0" smtClean="0">
                <a:solidFill>
                  <a:schemeClr val="tx1"/>
                </a:solidFill>
                <a:latin typeface="Trebuchet MS"/>
                <a:cs typeface="Trebuchet MS"/>
              </a:rPr>
              <a:t>California’s Statewide MPA </a:t>
            </a:r>
          </a:p>
          <a:p>
            <a:r>
              <a:rPr lang="en-US" sz="4000" b="1" dirty="0" smtClean="0">
                <a:solidFill>
                  <a:schemeClr val="tx1"/>
                </a:solidFill>
                <a:latin typeface="Trebuchet MS"/>
                <a:cs typeface="Trebuchet MS"/>
              </a:rPr>
              <a:t>Monitoring Program</a:t>
            </a:r>
          </a:p>
        </p:txBody>
      </p:sp>
      <p:sp>
        <p:nvSpPr>
          <p:cNvPr id="4" name="TextBox 3"/>
          <p:cNvSpPr txBox="1"/>
          <p:nvPr/>
        </p:nvSpPr>
        <p:spPr>
          <a:xfrm>
            <a:off x="142875" y="4161016"/>
            <a:ext cx="4429674" cy="1015663"/>
          </a:xfrm>
          <a:prstGeom prst="rect">
            <a:avLst/>
          </a:prstGeom>
          <a:noFill/>
        </p:spPr>
        <p:txBody>
          <a:bodyPr wrap="none" rtlCol="0">
            <a:spAutoFit/>
          </a:bodyPr>
          <a:lstStyle/>
          <a:p>
            <a:r>
              <a:rPr lang="en-US" sz="2000" dirty="0" smtClean="0"/>
              <a:t>Stephen Wertz</a:t>
            </a:r>
          </a:p>
          <a:p>
            <a:r>
              <a:rPr lang="en-US" sz="2000" dirty="0" smtClean="0"/>
              <a:t>Supervisor, Statewide MPA Management</a:t>
            </a:r>
          </a:p>
          <a:p>
            <a:r>
              <a:rPr lang="en-US" sz="2000" dirty="0" smtClean="0"/>
              <a:t>California Department of Fish &amp; Wildlife</a:t>
            </a:r>
          </a:p>
        </p:txBody>
      </p:sp>
      <p:sp>
        <p:nvSpPr>
          <p:cNvPr id="24" name="TextBox 23"/>
          <p:cNvSpPr txBox="1"/>
          <p:nvPr/>
        </p:nvSpPr>
        <p:spPr>
          <a:xfrm>
            <a:off x="5060138" y="4161016"/>
            <a:ext cx="3929281" cy="1015663"/>
          </a:xfrm>
          <a:prstGeom prst="rect">
            <a:avLst/>
          </a:prstGeom>
          <a:noFill/>
        </p:spPr>
        <p:txBody>
          <a:bodyPr wrap="none" rtlCol="0">
            <a:spAutoFit/>
          </a:bodyPr>
          <a:lstStyle/>
          <a:p>
            <a:r>
              <a:rPr lang="en-US" sz="2000" dirty="0" smtClean="0"/>
              <a:t>Erin Meyer, Ph.D.</a:t>
            </a:r>
          </a:p>
          <a:p>
            <a:r>
              <a:rPr lang="en-US" sz="2000" dirty="0" smtClean="0"/>
              <a:t>Program Manager, MPA Monitoring</a:t>
            </a:r>
          </a:p>
          <a:p>
            <a:r>
              <a:rPr lang="en-US" sz="2000" dirty="0" smtClean="0"/>
              <a:t>California Ocean Science Trust</a:t>
            </a:r>
          </a:p>
        </p:txBody>
      </p:sp>
      <p:pic>
        <p:nvPicPr>
          <p:cNvPr id="7" name="Picture 6" descr="_CDFW shield-01.tif"/>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51990" y="5172411"/>
            <a:ext cx="1195267" cy="1528461"/>
          </a:xfrm>
          <a:prstGeom prst="rect">
            <a:avLst/>
          </a:prstGeom>
        </p:spPr>
      </p:pic>
      <p:pic>
        <p:nvPicPr>
          <p:cNvPr id="9" name="Picture 8" descr="OSTLogo_vertical.eps"/>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60400" y="5260609"/>
            <a:ext cx="776329" cy="1530907"/>
          </a:xfrm>
          <a:prstGeom prst="rect">
            <a:avLst/>
          </a:prstGeom>
        </p:spPr>
      </p:pic>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1746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txBox="1">
            <a:spLocks/>
          </p:cNvSpPr>
          <p:nvPr/>
        </p:nvSpPr>
        <p:spPr bwMode="auto">
          <a:xfrm>
            <a:off x="317729" y="1984592"/>
            <a:ext cx="8534400" cy="4873407"/>
          </a:xfrm>
          <a:prstGeom prst="rect">
            <a:avLst/>
          </a:prstGeom>
          <a:solidFill>
            <a:srgbClr val="FFFFFF">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00050" lvl="1" indent="0">
              <a:buNone/>
            </a:pPr>
            <a:endParaRPr lang="en-US" sz="900" b="1" dirty="0" smtClean="0"/>
          </a:p>
          <a:p>
            <a:pPr marL="0" indent="0">
              <a:spcBef>
                <a:spcPts val="0"/>
              </a:spcBef>
              <a:buNone/>
            </a:pPr>
            <a:r>
              <a:rPr lang="en-US" sz="3200" b="1" dirty="0" smtClean="0"/>
              <a:t>What information do we need?</a:t>
            </a:r>
          </a:p>
          <a:p>
            <a:r>
              <a:rPr lang="en-US" sz="2400" dirty="0" smtClean="0"/>
              <a:t>Start with community priorities and management needs</a:t>
            </a:r>
          </a:p>
          <a:p>
            <a:r>
              <a:rPr lang="en-US" sz="2400" dirty="0" smtClean="0"/>
              <a:t>Collect a suite of key ecological and socioeconomic data</a:t>
            </a:r>
          </a:p>
          <a:p>
            <a:pPr marL="0" indent="0">
              <a:buNone/>
            </a:pPr>
            <a:endParaRPr lang="en-US" sz="1200" b="1" dirty="0" smtClean="0"/>
          </a:p>
          <a:p>
            <a:pPr marL="0" indent="0">
              <a:buNone/>
            </a:pPr>
            <a:r>
              <a:rPr lang="en-US" sz="3200" b="1" dirty="0" smtClean="0"/>
              <a:t>Who should collect that information?</a:t>
            </a:r>
          </a:p>
          <a:p>
            <a:r>
              <a:rPr lang="en-US" sz="2400" dirty="0" smtClean="0"/>
              <a:t>Scientists, citizen scientists, local communities</a:t>
            </a:r>
          </a:p>
          <a:p>
            <a:pPr marL="0" indent="0">
              <a:buNone/>
            </a:pPr>
            <a:endParaRPr lang="en-US" sz="1200" b="1" dirty="0" smtClean="0"/>
          </a:p>
          <a:p>
            <a:pPr marL="0" indent="0">
              <a:buNone/>
            </a:pPr>
            <a:r>
              <a:rPr lang="en-US" sz="3200" b="1" dirty="0" smtClean="0"/>
              <a:t>Who should have access to and use the results?</a:t>
            </a:r>
          </a:p>
          <a:p>
            <a:r>
              <a:rPr lang="en-US" sz="2400" dirty="0" smtClean="0"/>
              <a:t>Policy makers, managers, and the public</a:t>
            </a:r>
            <a:endParaRPr lang="en-US" sz="2400" dirty="0"/>
          </a:p>
        </p:txBody>
      </p:sp>
      <p:sp>
        <p:nvSpPr>
          <p:cNvPr id="29" name="Title 1"/>
          <p:cNvSpPr txBox="1">
            <a:spLocks/>
          </p:cNvSpPr>
          <p:nvPr/>
        </p:nvSpPr>
        <p:spPr>
          <a:xfrm>
            <a:off x="317729" y="1167383"/>
            <a:ext cx="8686800" cy="8077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i="0" kern="1200" cap="none" spc="0" normalizeH="0">
                <a:solidFill>
                  <a:schemeClr val="tx2"/>
                </a:solidFill>
                <a:latin typeface="Trebuchet MS"/>
                <a:ea typeface="+mj-ea"/>
                <a:cs typeface="Trebuchet MS"/>
              </a:defRPr>
            </a:lvl1pPr>
          </a:lstStyle>
          <a:p>
            <a:r>
              <a:rPr lang="en-US" sz="3600" b="1" dirty="0" smtClean="0"/>
              <a:t>What is monitoring?</a:t>
            </a:r>
            <a:endParaRPr lang="en-US" sz="3600" b="1" dirty="0"/>
          </a:p>
        </p:txBody>
      </p:sp>
      <p:grpSp>
        <p:nvGrpSpPr>
          <p:cNvPr id="30" name="Group 29"/>
          <p:cNvGrpSpPr/>
          <p:nvPr/>
        </p:nvGrpSpPr>
        <p:grpSpPr>
          <a:xfrm>
            <a:off x="-1" y="152399"/>
            <a:ext cx="9146204" cy="1014986"/>
            <a:chOff x="-1" y="152399"/>
            <a:chExt cx="9146204" cy="1014986"/>
          </a:xfrm>
        </p:grpSpPr>
        <p:pic>
          <p:nvPicPr>
            <p:cNvPr id="31" name="Picture 30" descr="copper rockf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32" name="Picture 31" descr="d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33" name="Picture 32" descr="Pg29_IMG_2970_rockyintertidalmonitor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34" name="Picture 33" descr="sanc0815_big sur_Robert Schwemmer_NOAA.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35" name="Picture 34" descr="Pg21._kelp.jpg"/>
            <p:cNvPicPr>
              <a:picLocks noChangeAspect="1"/>
            </p:cNvPicPr>
            <p:nvPr/>
          </p:nvPicPr>
          <p:blipFill>
            <a:blip r:embed="rId7" cstate="print"/>
            <a:stretch>
              <a:fillRect/>
            </a:stretch>
          </p:blipFill>
          <p:spPr>
            <a:xfrm>
              <a:off x="6096001" y="152401"/>
              <a:ext cx="1521733" cy="1014984"/>
            </a:xfrm>
            <a:prstGeom prst="rect">
              <a:avLst/>
            </a:prstGeom>
          </p:spPr>
        </p:pic>
        <p:pic>
          <p:nvPicPr>
            <p:cNvPr id="36" name="Picture 35" descr="Pg39_Blue_Rockfish.jpg"/>
            <p:cNvPicPr>
              <a:picLocks noChangeAspect="1"/>
            </p:cNvPicPr>
            <p:nvPr/>
          </p:nvPicPr>
          <p:blipFill>
            <a:blip r:embed="rId8" cstate="print"/>
            <a:stretch>
              <a:fillRect/>
            </a:stretch>
          </p:blipFill>
          <p:spPr>
            <a:xfrm>
              <a:off x="3962401" y="152401"/>
              <a:ext cx="811987" cy="1014984"/>
            </a:xfrm>
            <a:prstGeom prst="rect">
              <a:avLst/>
            </a:prstGeom>
          </p:spPr>
        </p:pic>
        <p:pic>
          <p:nvPicPr>
            <p:cNvPr id="37" name="Picture 36" descr="Pg14_marina.jpg"/>
            <p:cNvPicPr>
              <a:picLocks noChangeAspect="1"/>
            </p:cNvPicPr>
            <p:nvPr/>
          </p:nvPicPr>
          <p:blipFill>
            <a:blip r:embed="rId9"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38"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7666419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944562"/>
          </a:xfrm>
        </p:spPr>
        <p:txBody>
          <a:bodyPr>
            <a:normAutofit/>
          </a:bodyPr>
          <a:lstStyle/>
          <a:p>
            <a:r>
              <a:rPr lang="en-US" sz="3400" dirty="0" smtClean="0"/>
              <a:t>What are the Goals of MPA Monitoring? </a:t>
            </a:r>
            <a:endParaRPr lang="en-US" sz="3400" dirty="0"/>
          </a:p>
        </p:txBody>
      </p:sp>
      <p:sp>
        <p:nvSpPr>
          <p:cNvPr id="5" name="Content Placeholder 7"/>
          <p:cNvSpPr txBox="1">
            <a:spLocks/>
          </p:cNvSpPr>
          <p:nvPr/>
        </p:nvSpPr>
        <p:spPr bwMode="auto">
          <a:xfrm>
            <a:off x="317728" y="1984594"/>
            <a:ext cx="8534401" cy="4873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0" indent="0">
              <a:buNone/>
            </a:pPr>
            <a:endParaRPr lang="en-US" sz="1200" dirty="0" smtClean="0">
              <a:solidFill>
                <a:srgbClr val="000000"/>
              </a:solidFill>
            </a:endParaRPr>
          </a:p>
          <a:p>
            <a:pPr lvl="0"/>
            <a:r>
              <a:rPr lang="en-US" sz="2400" dirty="0" smtClean="0">
                <a:solidFill>
                  <a:srgbClr val="000000"/>
                </a:solidFill>
              </a:rPr>
              <a:t>Inform evaluation </a:t>
            </a:r>
            <a:r>
              <a:rPr lang="en-US" sz="2400" dirty="0">
                <a:solidFill>
                  <a:srgbClr val="000000"/>
                </a:solidFill>
              </a:rPr>
              <a:t>of the MPA network </a:t>
            </a:r>
            <a:r>
              <a:rPr lang="en-US" sz="2400" dirty="0" smtClean="0">
                <a:solidFill>
                  <a:srgbClr val="000000"/>
                </a:solidFill>
              </a:rPr>
              <a:t>at meeting MLPA goals.</a:t>
            </a:r>
            <a:endParaRPr lang="en-US" sz="1200" dirty="0">
              <a:solidFill>
                <a:srgbClr val="000000"/>
              </a:solidFill>
            </a:endParaRPr>
          </a:p>
          <a:p>
            <a:pPr lvl="0"/>
            <a:r>
              <a:rPr lang="en-US" sz="2400" dirty="0">
                <a:solidFill>
                  <a:srgbClr val="000000"/>
                </a:solidFill>
              </a:rPr>
              <a:t>Mobilize </a:t>
            </a:r>
            <a:r>
              <a:rPr lang="en-US" sz="2400" dirty="0" smtClean="0">
                <a:solidFill>
                  <a:srgbClr val="000000"/>
                </a:solidFill>
              </a:rPr>
              <a:t>&amp; engage </a:t>
            </a:r>
            <a:r>
              <a:rPr lang="en-US" sz="2400" dirty="0">
                <a:solidFill>
                  <a:srgbClr val="000000"/>
                </a:solidFill>
              </a:rPr>
              <a:t>a wide array of community members, experts, </a:t>
            </a:r>
            <a:r>
              <a:rPr lang="en-US" sz="2400" dirty="0" smtClean="0">
                <a:solidFill>
                  <a:srgbClr val="000000"/>
                </a:solidFill>
              </a:rPr>
              <a:t>&amp; scientists.</a:t>
            </a:r>
            <a:endParaRPr lang="en-US" sz="1200" dirty="0">
              <a:solidFill>
                <a:srgbClr val="000000"/>
              </a:solidFill>
            </a:endParaRPr>
          </a:p>
          <a:p>
            <a:pPr lvl="0"/>
            <a:r>
              <a:rPr lang="en-US" sz="2400" dirty="0">
                <a:solidFill>
                  <a:srgbClr val="000000"/>
                </a:solidFill>
              </a:rPr>
              <a:t>Seed partnerships that build durable capacity, cost-effective projects, and broad support for MPA monitoring</a:t>
            </a:r>
            <a:r>
              <a:rPr lang="en-US" sz="2400" dirty="0" smtClean="0">
                <a:solidFill>
                  <a:srgbClr val="000000"/>
                </a:solidFill>
              </a:rPr>
              <a:t>.</a:t>
            </a:r>
            <a:endParaRPr lang="en-US" sz="1200" dirty="0">
              <a:solidFill>
                <a:srgbClr val="000000"/>
              </a:solidFill>
            </a:endParaRPr>
          </a:p>
          <a:p>
            <a:pPr lvl="0"/>
            <a:r>
              <a:rPr lang="en-US" sz="2400" dirty="0">
                <a:solidFill>
                  <a:srgbClr val="000000"/>
                </a:solidFill>
              </a:rPr>
              <a:t>Demonstrate the value of monitoring data for multiple state priorities (e.g., sustainable fisheries, climate change, and water quality). </a:t>
            </a:r>
            <a:endParaRPr lang="en-US" sz="1200" dirty="0">
              <a:solidFill>
                <a:srgbClr val="000000"/>
              </a:solidFill>
            </a:endParaRPr>
          </a:p>
          <a:p>
            <a:r>
              <a:rPr lang="en-US" sz="2400" dirty="0">
                <a:solidFill>
                  <a:srgbClr val="000000"/>
                </a:solidFill>
              </a:rPr>
              <a:t>Provide credible, useful science that is accessible to everyone, </a:t>
            </a:r>
            <a:r>
              <a:rPr lang="en-US" sz="2400" dirty="0" smtClean="0">
                <a:solidFill>
                  <a:srgbClr val="000000"/>
                </a:solidFill>
              </a:rPr>
              <a:t>&amp; will </a:t>
            </a:r>
            <a:r>
              <a:rPr lang="en-US" sz="2400" dirty="0">
                <a:solidFill>
                  <a:srgbClr val="000000"/>
                </a:solidFill>
              </a:rPr>
              <a:t>inform decision-</a:t>
            </a:r>
            <a:r>
              <a:rPr lang="en-US" sz="2400" dirty="0" smtClean="0">
                <a:solidFill>
                  <a:srgbClr val="000000"/>
                </a:solidFill>
              </a:rPr>
              <a:t>making.</a:t>
            </a:r>
            <a:endParaRPr lang="en-US" sz="2400" dirty="0">
              <a:solidFill>
                <a:srgbClr val="000000"/>
              </a:solidFill>
            </a:endParaRPr>
          </a:p>
        </p:txBody>
      </p:sp>
      <p:sp>
        <p:nvSpPr>
          <p:cNvPr id="4" name="Title 1"/>
          <p:cNvSpPr txBox="1">
            <a:spLocks/>
          </p:cNvSpPr>
          <p:nvPr/>
        </p:nvSpPr>
        <p:spPr>
          <a:xfrm>
            <a:off x="317729" y="1167383"/>
            <a:ext cx="8686800" cy="8077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i="0" kern="1200" cap="none" spc="0" normalizeH="0">
                <a:solidFill>
                  <a:schemeClr val="tx2"/>
                </a:solidFill>
                <a:latin typeface="Trebuchet MS"/>
                <a:ea typeface="+mj-ea"/>
                <a:cs typeface="Trebuchet MS"/>
              </a:defRPr>
            </a:lvl1pPr>
          </a:lstStyle>
          <a:p>
            <a:r>
              <a:rPr lang="en-US" sz="3600" b="1" dirty="0" smtClean="0"/>
              <a:t>What are the goals of MPA monitoring?</a:t>
            </a:r>
            <a:endParaRPr lang="en-US" sz="3600" b="1" dirty="0"/>
          </a:p>
        </p:txBody>
      </p:sp>
      <p:grpSp>
        <p:nvGrpSpPr>
          <p:cNvPr id="6" name="Group 5"/>
          <p:cNvGrpSpPr/>
          <p:nvPr/>
        </p:nvGrpSpPr>
        <p:grpSpPr>
          <a:xfrm>
            <a:off x="-1" y="152399"/>
            <a:ext cx="9146204" cy="1014986"/>
            <a:chOff x="-1" y="152399"/>
            <a:chExt cx="9146204" cy="1014986"/>
          </a:xfrm>
        </p:grpSpPr>
        <p:pic>
          <p:nvPicPr>
            <p:cNvPr id="7" name="Picture 6" descr="copper rockfis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8" name="Picture 7" descr="div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9" name="Picture 8" descr="Pg29_IMG_2970_rockyintertidalmonitorin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0" name="Picture 9" descr="sanc0815_big sur_Robert Schwemmer_NOAA.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1" name="Picture 10" descr="Pg21._kelp.jpg"/>
            <p:cNvPicPr>
              <a:picLocks noChangeAspect="1"/>
            </p:cNvPicPr>
            <p:nvPr/>
          </p:nvPicPr>
          <p:blipFill>
            <a:blip r:embed="rId6" cstate="print"/>
            <a:stretch>
              <a:fillRect/>
            </a:stretch>
          </p:blipFill>
          <p:spPr>
            <a:xfrm>
              <a:off x="6096001" y="152401"/>
              <a:ext cx="1521733" cy="1014984"/>
            </a:xfrm>
            <a:prstGeom prst="rect">
              <a:avLst/>
            </a:prstGeom>
          </p:spPr>
        </p:pic>
        <p:pic>
          <p:nvPicPr>
            <p:cNvPr id="12" name="Picture 11" descr="Pg39_Blue_Rockfish.jpg"/>
            <p:cNvPicPr>
              <a:picLocks noChangeAspect="1"/>
            </p:cNvPicPr>
            <p:nvPr/>
          </p:nvPicPr>
          <p:blipFill>
            <a:blip r:embed="rId7" cstate="print"/>
            <a:stretch>
              <a:fillRect/>
            </a:stretch>
          </p:blipFill>
          <p:spPr>
            <a:xfrm>
              <a:off x="3962401" y="152401"/>
              <a:ext cx="811987" cy="1014984"/>
            </a:xfrm>
            <a:prstGeom prst="rect">
              <a:avLst/>
            </a:prstGeom>
          </p:spPr>
        </p:pic>
        <p:pic>
          <p:nvPicPr>
            <p:cNvPr id="13" name="Picture 12" descr="Pg14_marina.jpg"/>
            <p:cNvPicPr>
              <a:picLocks noChangeAspect="1"/>
            </p:cNvPicPr>
            <p:nvPr/>
          </p:nvPicPr>
          <p:blipFill>
            <a:blip r:embed="rId8"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14"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1259409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1019529" y="1913528"/>
            <a:ext cx="697088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3" name="Plus 42"/>
          <p:cNvSpPr/>
          <p:nvPr/>
        </p:nvSpPr>
        <p:spPr>
          <a:xfrm>
            <a:off x="4303889" y="4527611"/>
            <a:ext cx="536222" cy="536222"/>
          </a:xfrm>
          <a:prstGeom prst="mathPlus">
            <a:avLst>
              <a:gd name="adj1" fmla="val 1552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4" name="Group 3"/>
          <p:cNvGrpSpPr/>
          <p:nvPr/>
        </p:nvGrpSpPr>
        <p:grpSpPr>
          <a:xfrm>
            <a:off x="1019529" y="1913528"/>
            <a:ext cx="6970888" cy="4557887"/>
            <a:chOff x="1019529" y="1913528"/>
            <a:chExt cx="6970888" cy="4557887"/>
          </a:xfrm>
        </p:grpSpPr>
        <p:cxnSp>
          <p:nvCxnSpPr>
            <p:cNvPr id="29" name="Straight Connector 28"/>
            <p:cNvCxnSpPr/>
            <p:nvPr/>
          </p:nvCxnSpPr>
          <p:spPr>
            <a:xfrm rot="5400000">
              <a:off x="2695223" y="4594638"/>
              <a:ext cx="375355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019529" y="1913528"/>
              <a:ext cx="6970888" cy="804333"/>
              <a:chOff x="1019529" y="1913528"/>
              <a:chExt cx="6970888" cy="804333"/>
            </a:xfrm>
          </p:grpSpPr>
          <p:grpSp>
            <p:nvGrpSpPr>
              <p:cNvPr id="2" name="Group 1"/>
              <p:cNvGrpSpPr/>
              <p:nvPr/>
            </p:nvGrpSpPr>
            <p:grpSpPr>
              <a:xfrm>
                <a:off x="3499556" y="1913528"/>
                <a:ext cx="2144889" cy="737305"/>
                <a:chOff x="3499556" y="1913528"/>
                <a:chExt cx="2144889" cy="737305"/>
              </a:xfrm>
            </p:grpSpPr>
            <p:sp>
              <p:nvSpPr>
                <p:cNvPr id="5" name="TextBox 4"/>
                <p:cNvSpPr txBox="1"/>
                <p:nvPr/>
              </p:nvSpPr>
              <p:spPr>
                <a:xfrm>
                  <a:off x="3756513" y="1913528"/>
                  <a:ext cx="1630976" cy="270730"/>
                </a:xfrm>
                <a:prstGeom prst="rect">
                  <a:avLst/>
                </a:prstGeom>
                <a:noFill/>
              </p:spPr>
              <p:txBody>
                <a:bodyPr wrap="none" rtlCol="0">
                  <a:spAutoFit/>
                </a:bodyPr>
                <a:lstStyle/>
                <a:p>
                  <a:r>
                    <a:rPr lang="en-US" sz="1400" b="1" dirty="0" smtClean="0"/>
                    <a:t>ECOSYSTEM FEATURES</a:t>
                  </a:r>
                  <a:endParaRPr lang="en-US" sz="1400" b="1" dirty="0"/>
                </a:p>
              </p:txBody>
            </p:sp>
            <p:sp>
              <p:nvSpPr>
                <p:cNvPr id="10" name="Rectangle 9"/>
                <p:cNvSpPr/>
                <p:nvPr/>
              </p:nvSpPr>
              <p:spPr>
                <a:xfrm>
                  <a:off x="3499556" y="2181639"/>
                  <a:ext cx="2144889" cy="469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t>Examples: Kelp &amp; Shallow Rock Ecosystems, Rocky Intertidal Ecosystems</a:t>
                  </a:r>
                </a:p>
              </p:txBody>
            </p:sp>
          </p:grpSp>
          <p:cxnSp>
            <p:nvCxnSpPr>
              <p:cNvPr id="47" name="Straight Connector 46"/>
              <p:cNvCxnSpPr/>
              <p:nvPr/>
            </p:nvCxnSpPr>
            <p:spPr>
              <a:xfrm>
                <a:off x="1019529" y="2717861"/>
                <a:ext cx="697088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a:off x="1086556" y="2757839"/>
            <a:ext cx="3342933" cy="3780604"/>
            <a:chOff x="1086556" y="2757839"/>
            <a:chExt cx="3342933" cy="3780604"/>
          </a:xfrm>
        </p:grpSpPr>
        <p:sp>
          <p:nvSpPr>
            <p:cNvPr id="18" name="Right Triangle 17"/>
            <p:cNvSpPr/>
            <p:nvPr/>
          </p:nvSpPr>
          <p:spPr>
            <a:xfrm rot="16200000">
              <a:off x="1220614" y="3455165"/>
              <a:ext cx="3083278" cy="3083278"/>
            </a:xfrm>
            <a:prstGeom prst="rtTriangle">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0" scaled="1"/>
              <a:tileRec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Right Triangle 18"/>
            <p:cNvSpPr/>
            <p:nvPr/>
          </p:nvSpPr>
          <p:spPr>
            <a:xfrm rot="5400000">
              <a:off x="1082079" y="3392618"/>
              <a:ext cx="3025204" cy="3016250"/>
            </a:xfrm>
            <a:prstGeom prst="rtTriangle">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0" name="TextBox 19"/>
            <p:cNvSpPr txBox="1"/>
            <p:nvPr/>
          </p:nvSpPr>
          <p:spPr>
            <a:xfrm>
              <a:off x="1153584" y="2784889"/>
              <a:ext cx="2949222" cy="568532"/>
            </a:xfrm>
            <a:prstGeom prst="rect">
              <a:avLst/>
            </a:prstGeom>
            <a:noFill/>
          </p:spPr>
          <p:txBody>
            <a:bodyPr wrap="square" rtlCol="0">
              <a:spAutoFit/>
            </a:bodyPr>
            <a:lstStyle/>
            <a:p>
              <a:pPr algn="ctr"/>
              <a:r>
                <a:rPr lang="en-US" sz="1200" b="1" dirty="0" smtClean="0"/>
                <a:t>ASSESSING ECOSYSTEM </a:t>
              </a:r>
            </a:p>
            <a:p>
              <a:pPr algn="ctr"/>
              <a:r>
                <a:rPr lang="en-US" sz="1200" b="1" dirty="0" smtClean="0"/>
                <a:t>CONDITION &amp; TRENDS</a:t>
              </a:r>
            </a:p>
            <a:p>
              <a:pPr algn="ctr"/>
              <a:r>
                <a:rPr lang="en-US" sz="1200" i="1" dirty="0" smtClean="0"/>
                <a:t>How is the system doing?</a:t>
              </a:r>
              <a:endParaRPr lang="en-US" sz="1200" i="1" dirty="0"/>
            </a:p>
          </p:txBody>
        </p:sp>
        <p:sp>
          <p:nvSpPr>
            <p:cNvPr id="21" name="TextBox 20"/>
            <p:cNvSpPr txBox="1"/>
            <p:nvPr/>
          </p:nvSpPr>
          <p:spPr>
            <a:xfrm>
              <a:off x="1153584" y="3446213"/>
              <a:ext cx="2278945" cy="243656"/>
            </a:xfrm>
            <a:prstGeom prst="rect">
              <a:avLst/>
            </a:prstGeom>
            <a:noFill/>
          </p:spPr>
          <p:txBody>
            <a:bodyPr wrap="square" rtlCol="0">
              <a:spAutoFit/>
            </a:bodyPr>
            <a:lstStyle/>
            <a:p>
              <a:r>
                <a:rPr lang="en-US" sz="1200" b="1" dirty="0" smtClean="0"/>
                <a:t>ECOSYSTEM FEATURE CHECKUP</a:t>
              </a:r>
              <a:endParaRPr lang="en-US" sz="1200" b="1" dirty="0"/>
            </a:p>
          </p:txBody>
        </p:sp>
        <p:sp>
          <p:nvSpPr>
            <p:cNvPr id="23" name="TextBox 22"/>
            <p:cNvSpPr txBox="1"/>
            <p:nvPr/>
          </p:nvSpPr>
          <p:spPr>
            <a:xfrm>
              <a:off x="1689806" y="6200687"/>
              <a:ext cx="2614083" cy="243656"/>
            </a:xfrm>
            <a:prstGeom prst="rect">
              <a:avLst/>
            </a:prstGeom>
            <a:noFill/>
          </p:spPr>
          <p:txBody>
            <a:bodyPr wrap="square" rtlCol="0">
              <a:spAutoFit/>
            </a:bodyPr>
            <a:lstStyle/>
            <a:p>
              <a:pPr algn="ctr"/>
              <a:r>
                <a:rPr lang="en-US" sz="1200" b="1" dirty="0" smtClean="0"/>
                <a:t>ECOSYSTEM FEATURE ASSESSMENT</a:t>
              </a:r>
              <a:endParaRPr lang="en-US" sz="1200" b="1" dirty="0"/>
            </a:p>
          </p:txBody>
        </p:sp>
        <p:sp>
          <p:nvSpPr>
            <p:cNvPr id="35" name="TextBox 34"/>
            <p:cNvSpPr txBox="1"/>
            <p:nvPr/>
          </p:nvSpPr>
          <p:spPr>
            <a:xfrm>
              <a:off x="1153584" y="4240073"/>
              <a:ext cx="1474611" cy="622677"/>
            </a:xfrm>
            <a:prstGeom prst="rect">
              <a:avLst/>
            </a:prstGeom>
            <a:noFill/>
          </p:spPr>
          <p:txBody>
            <a:bodyPr wrap="square" rtlCol="0">
              <a:spAutoFit/>
            </a:bodyPr>
            <a:lstStyle/>
            <a:p>
              <a:r>
                <a:rPr lang="en-US" sz="1000" dirty="0" smtClean="0"/>
                <a:t>Designed for  implementation by community and citizen-scientist groups</a:t>
              </a:r>
            </a:p>
          </p:txBody>
        </p:sp>
        <p:sp>
          <p:nvSpPr>
            <p:cNvPr id="36" name="TextBox 35"/>
            <p:cNvSpPr txBox="1"/>
            <p:nvPr/>
          </p:nvSpPr>
          <p:spPr>
            <a:xfrm>
              <a:off x="3030362" y="4460584"/>
              <a:ext cx="1206500" cy="758042"/>
            </a:xfrm>
            <a:prstGeom prst="rect">
              <a:avLst/>
            </a:prstGeom>
            <a:noFill/>
          </p:spPr>
          <p:txBody>
            <a:bodyPr wrap="square" rtlCol="0">
              <a:spAutoFit/>
            </a:bodyPr>
            <a:lstStyle/>
            <a:p>
              <a:pPr algn="r"/>
              <a:r>
                <a:rPr lang="en-US" sz="1000" dirty="0" smtClean="0"/>
                <a:t>Designed for implementation by government agencies and research institutions </a:t>
              </a:r>
            </a:p>
          </p:txBody>
        </p:sp>
        <p:sp>
          <p:nvSpPr>
            <p:cNvPr id="37" name="TextBox 36"/>
            <p:cNvSpPr txBox="1"/>
            <p:nvPr/>
          </p:nvSpPr>
          <p:spPr>
            <a:xfrm>
              <a:off x="1153584" y="3787687"/>
              <a:ext cx="871361" cy="270730"/>
            </a:xfrm>
            <a:prstGeom prst="rect">
              <a:avLst/>
            </a:prstGeom>
            <a:noFill/>
          </p:spPr>
          <p:txBody>
            <a:bodyPr wrap="square" rtlCol="0">
              <a:spAutoFit/>
            </a:bodyPr>
            <a:lstStyle/>
            <a:p>
              <a:r>
                <a:rPr lang="en-US" sz="1400" b="1" dirty="0" smtClean="0"/>
                <a:t>Vital Signs</a:t>
              </a:r>
              <a:endParaRPr lang="en-US" sz="1200" b="1" dirty="0" smtClean="0"/>
            </a:p>
          </p:txBody>
        </p:sp>
        <p:sp>
          <p:nvSpPr>
            <p:cNvPr id="38" name="TextBox 37"/>
            <p:cNvSpPr txBox="1"/>
            <p:nvPr/>
          </p:nvSpPr>
          <p:spPr>
            <a:xfrm>
              <a:off x="2427112" y="5667083"/>
              <a:ext cx="1809750" cy="460240"/>
            </a:xfrm>
            <a:prstGeom prst="rect">
              <a:avLst/>
            </a:prstGeom>
            <a:noFill/>
          </p:spPr>
          <p:txBody>
            <a:bodyPr wrap="square" rtlCol="0">
              <a:spAutoFit/>
            </a:bodyPr>
            <a:lstStyle/>
            <a:p>
              <a:pPr algn="r"/>
              <a:r>
                <a:rPr lang="en-US" sz="1400" b="1" dirty="0" smtClean="0"/>
                <a:t>Key Attributes &amp; </a:t>
              </a:r>
            </a:p>
            <a:p>
              <a:pPr algn="r"/>
              <a:r>
                <a:rPr lang="en-US" sz="1400" b="1" dirty="0" smtClean="0"/>
                <a:t>Indicators</a:t>
              </a:r>
              <a:endParaRPr lang="en-US" sz="1200" b="1" dirty="0" smtClean="0"/>
            </a:p>
          </p:txBody>
        </p:sp>
        <p:sp>
          <p:nvSpPr>
            <p:cNvPr id="30" name="TextBox 29"/>
            <p:cNvSpPr txBox="1"/>
            <p:nvPr/>
          </p:nvSpPr>
          <p:spPr>
            <a:xfrm rot="18780248">
              <a:off x="2291118" y="4814579"/>
              <a:ext cx="737305" cy="243656"/>
            </a:xfrm>
            <a:prstGeom prst="rect">
              <a:avLst/>
            </a:prstGeom>
            <a:noFill/>
          </p:spPr>
          <p:txBody>
            <a:bodyPr wrap="square" rtlCol="0">
              <a:spAutoFit/>
            </a:bodyPr>
            <a:lstStyle/>
            <a:p>
              <a:r>
                <a:rPr lang="en-US" sz="1200" b="1" dirty="0" smtClean="0"/>
                <a:t>AND/OR</a:t>
              </a:r>
              <a:endParaRPr lang="en-US" sz="1200" b="1" dirty="0"/>
            </a:p>
          </p:txBody>
        </p:sp>
        <p:sp>
          <p:nvSpPr>
            <p:cNvPr id="46" name="Right Arrow 45"/>
            <p:cNvSpPr/>
            <p:nvPr/>
          </p:nvSpPr>
          <p:spPr>
            <a:xfrm rot="8051841">
              <a:off x="4060837" y="2858380"/>
              <a:ext cx="469194" cy="26811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7" name="Group 6"/>
          <p:cNvGrpSpPr/>
          <p:nvPr/>
        </p:nvGrpSpPr>
        <p:grpSpPr>
          <a:xfrm>
            <a:off x="4715677" y="2756844"/>
            <a:ext cx="3475823" cy="3788323"/>
            <a:chOff x="4715677" y="2756844"/>
            <a:chExt cx="3475823" cy="3788323"/>
          </a:xfrm>
        </p:grpSpPr>
        <p:sp>
          <p:nvSpPr>
            <p:cNvPr id="24" name="Rectangle 23"/>
            <p:cNvSpPr/>
            <p:nvPr/>
          </p:nvSpPr>
          <p:spPr>
            <a:xfrm>
              <a:off x="4840112" y="3379184"/>
              <a:ext cx="3217333" cy="13495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Rectangle 24"/>
            <p:cNvSpPr/>
            <p:nvPr/>
          </p:nvSpPr>
          <p:spPr>
            <a:xfrm>
              <a:off x="4840112" y="4929777"/>
              <a:ext cx="3217333" cy="161539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TextBox 25"/>
            <p:cNvSpPr txBox="1"/>
            <p:nvPr/>
          </p:nvSpPr>
          <p:spPr>
            <a:xfrm>
              <a:off x="4840112" y="2784889"/>
              <a:ext cx="3351388" cy="568532"/>
            </a:xfrm>
            <a:prstGeom prst="rect">
              <a:avLst/>
            </a:prstGeom>
            <a:noFill/>
          </p:spPr>
          <p:txBody>
            <a:bodyPr wrap="square" rtlCol="0">
              <a:spAutoFit/>
            </a:bodyPr>
            <a:lstStyle/>
            <a:p>
              <a:pPr algn="ctr"/>
              <a:r>
                <a:rPr lang="en-US" sz="1200" b="1" dirty="0" smtClean="0"/>
                <a:t>EVALUATING MPA DESIGN &amp;  </a:t>
              </a:r>
            </a:p>
            <a:p>
              <a:pPr algn="ctr"/>
              <a:r>
                <a:rPr lang="en-US" sz="1200" b="1" dirty="0" smtClean="0"/>
                <a:t>MANAGEMENT DECISIONS</a:t>
              </a:r>
            </a:p>
            <a:p>
              <a:pPr algn="ctr"/>
              <a:r>
                <a:rPr lang="en-US" sz="1200" i="1" dirty="0" smtClean="0"/>
                <a:t>How are MPAs affecting the system?</a:t>
              </a:r>
              <a:endParaRPr lang="en-US" sz="1200" i="1" dirty="0"/>
            </a:p>
          </p:txBody>
        </p:sp>
        <p:sp>
          <p:nvSpPr>
            <p:cNvPr id="32" name="TextBox 31"/>
            <p:cNvSpPr txBox="1"/>
            <p:nvPr/>
          </p:nvSpPr>
          <p:spPr>
            <a:xfrm>
              <a:off x="4953000" y="3446213"/>
              <a:ext cx="3037417" cy="430887"/>
            </a:xfrm>
            <a:prstGeom prst="rect">
              <a:avLst/>
            </a:prstGeom>
            <a:noFill/>
          </p:spPr>
          <p:txBody>
            <a:bodyPr wrap="square" rtlCol="0">
              <a:spAutoFit/>
            </a:bodyPr>
            <a:lstStyle/>
            <a:p>
              <a:pPr algn="ctr"/>
              <a:r>
                <a:rPr lang="en-US" sz="1200" b="1" dirty="0" smtClean="0"/>
                <a:t>SHORT-TERM EVALUATION QUESTIONS</a:t>
              </a:r>
            </a:p>
            <a:p>
              <a:pPr algn="ctr"/>
              <a:r>
                <a:rPr lang="en-US" sz="1000" i="1" dirty="0" smtClean="0"/>
                <a:t>Answerable within 5 years</a:t>
              </a:r>
              <a:endParaRPr lang="en-US" sz="1000" i="1" dirty="0"/>
            </a:p>
          </p:txBody>
        </p:sp>
        <p:sp>
          <p:nvSpPr>
            <p:cNvPr id="33" name="TextBox 32"/>
            <p:cNvSpPr txBox="1"/>
            <p:nvPr/>
          </p:nvSpPr>
          <p:spPr>
            <a:xfrm>
              <a:off x="4953000" y="4996805"/>
              <a:ext cx="3048000" cy="430887"/>
            </a:xfrm>
            <a:prstGeom prst="rect">
              <a:avLst/>
            </a:prstGeom>
            <a:noFill/>
          </p:spPr>
          <p:txBody>
            <a:bodyPr wrap="square" rtlCol="0">
              <a:spAutoFit/>
            </a:bodyPr>
            <a:lstStyle/>
            <a:p>
              <a:pPr algn="ctr"/>
              <a:r>
                <a:rPr lang="en-US" sz="1200" b="1" dirty="0" smtClean="0"/>
                <a:t>LONG-TERM EVALUATION QUESTIONS</a:t>
              </a:r>
            </a:p>
            <a:p>
              <a:pPr algn="ctr"/>
              <a:r>
                <a:rPr lang="en-US" sz="1000" i="1" dirty="0" smtClean="0"/>
                <a:t>More than 5 years to answer</a:t>
              </a:r>
              <a:endParaRPr lang="en-US" sz="1000" i="1" dirty="0"/>
            </a:p>
          </p:txBody>
        </p:sp>
        <p:sp>
          <p:nvSpPr>
            <p:cNvPr id="40" name="TextBox 39"/>
            <p:cNvSpPr txBox="1"/>
            <p:nvPr/>
          </p:nvSpPr>
          <p:spPr>
            <a:xfrm>
              <a:off x="4953000" y="3848378"/>
              <a:ext cx="3047999" cy="861774"/>
            </a:xfrm>
            <a:prstGeom prst="rect">
              <a:avLst/>
            </a:prstGeom>
            <a:noFill/>
          </p:spPr>
          <p:txBody>
            <a:bodyPr wrap="square" rtlCol="0">
              <a:spAutoFit/>
            </a:bodyPr>
            <a:lstStyle/>
            <a:p>
              <a:r>
                <a:rPr lang="en-US" sz="1000" dirty="0" smtClean="0"/>
                <a:t>Examples:  </a:t>
              </a:r>
            </a:p>
            <a:p>
              <a:pPr marL="109538" indent="-109538">
                <a:buFont typeface="Arial" pitchFamily="34" charset="0"/>
                <a:buChar char="•"/>
              </a:pPr>
              <a:r>
                <a:rPr lang="en-US" sz="1000" dirty="0" smtClean="0"/>
                <a:t>Are there impacts (e.g., trampling) of increased visitation on rocky intertidal ecosystems in MPAs?</a:t>
              </a:r>
            </a:p>
            <a:p>
              <a:pPr marL="109538" indent="-109538">
                <a:buFont typeface="Arial" pitchFamily="34" charset="0"/>
                <a:buChar char="•"/>
              </a:pPr>
              <a:r>
                <a:rPr lang="en-US" sz="1000" dirty="0" smtClean="0"/>
                <a:t>What </a:t>
              </a:r>
              <a:r>
                <a:rPr lang="en-US" sz="1000" dirty="0"/>
                <a:t>are </a:t>
              </a:r>
              <a:r>
                <a:rPr lang="en-US" sz="1000" dirty="0" smtClean="0"/>
                <a:t>the ecological &amp; fisheries effects </a:t>
              </a:r>
              <a:r>
                <a:rPr lang="en-US" sz="1000" dirty="0"/>
                <a:t>of placing an MPA boundary across a reef versus </a:t>
              </a:r>
              <a:r>
                <a:rPr lang="en-US" sz="1000" dirty="0" smtClean="0"/>
                <a:t>around </a:t>
              </a:r>
              <a:r>
                <a:rPr lang="en-US" sz="1000" dirty="0"/>
                <a:t>a </a:t>
              </a:r>
              <a:r>
                <a:rPr lang="en-US" sz="1000" dirty="0" smtClean="0"/>
                <a:t>reef?</a:t>
              </a:r>
            </a:p>
          </p:txBody>
        </p:sp>
        <p:sp>
          <p:nvSpPr>
            <p:cNvPr id="41" name="TextBox 40"/>
            <p:cNvSpPr txBox="1"/>
            <p:nvPr/>
          </p:nvSpPr>
          <p:spPr>
            <a:xfrm>
              <a:off x="4953000" y="5375616"/>
              <a:ext cx="3048000" cy="1169551"/>
            </a:xfrm>
            <a:prstGeom prst="rect">
              <a:avLst/>
            </a:prstGeom>
            <a:noFill/>
          </p:spPr>
          <p:txBody>
            <a:bodyPr wrap="square" rtlCol="0">
              <a:spAutoFit/>
            </a:bodyPr>
            <a:lstStyle/>
            <a:p>
              <a:r>
                <a:rPr lang="en-US" sz="1000" dirty="0" smtClean="0"/>
                <a:t>Examples:</a:t>
              </a:r>
            </a:p>
            <a:p>
              <a:pPr marL="109538" indent="-109538">
                <a:buFont typeface="Arial" pitchFamily="34" charset="0"/>
                <a:buChar char="•"/>
              </a:pPr>
              <a:r>
                <a:rPr lang="en-US" sz="1000" dirty="0" smtClean="0"/>
                <a:t>Are there differences in ecosystem responses (types &amp; rates of changes) between SMR/SMCA clusters and stand-alone SMRs?</a:t>
              </a:r>
            </a:p>
            <a:p>
              <a:pPr marL="109538" indent="-109538">
                <a:buFont typeface="Arial" pitchFamily="34" charset="0"/>
                <a:buChar char="•"/>
              </a:pPr>
              <a:r>
                <a:rPr lang="en-US" sz="1000" dirty="0" smtClean="0"/>
                <a:t>What are the population effects of </a:t>
              </a:r>
              <a:r>
                <a:rPr lang="en-US" sz="1000" dirty="0" err="1" smtClean="0"/>
                <a:t>siting</a:t>
              </a:r>
              <a:r>
                <a:rPr lang="en-US" sz="1000" dirty="0" smtClean="0"/>
                <a:t> MPAs in larval source or sink locations, and what are the implications for MPA network design?</a:t>
              </a:r>
            </a:p>
          </p:txBody>
        </p:sp>
        <p:sp>
          <p:nvSpPr>
            <p:cNvPr id="31" name="TextBox 30"/>
            <p:cNvSpPr txBox="1"/>
            <p:nvPr/>
          </p:nvSpPr>
          <p:spPr>
            <a:xfrm>
              <a:off x="6113639" y="4685763"/>
              <a:ext cx="737305" cy="243656"/>
            </a:xfrm>
            <a:prstGeom prst="rect">
              <a:avLst/>
            </a:prstGeom>
            <a:noFill/>
          </p:spPr>
          <p:txBody>
            <a:bodyPr wrap="square" rtlCol="0">
              <a:spAutoFit/>
            </a:bodyPr>
            <a:lstStyle/>
            <a:p>
              <a:pPr algn="ctr"/>
              <a:r>
                <a:rPr lang="en-US" sz="1200" b="1" dirty="0" smtClean="0"/>
                <a:t>AND</a:t>
              </a:r>
              <a:endParaRPr lang="en-US" sz="1200" b="1" dirty="0"/>
            </a:p>
          </p:txBody>
        </p:sp>
        <p:sp>
          <p:nvSpPr>
            <p:cNvPr id="45" name="Right Arrow 44"/>
            <p:cNvSpPr/>
            <p:nvPr/>
          </p:nvSpPr>
          <p:spPr>
            <a:xfrm rot="2800436">
              <a:off x="4615136" y="2857385"/>
              <a:ext cx="469194" cy="26811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34" name="Rectangle 33"/>
          <p:cNvSpPr/>
          <p:nvPr/>
        </p:nvSpPr>
        <p:spPr>
          <a:xfrm>
            <a:off x="952501" y="1310278"/>
            <a:ext cx="7238999" cy="5362221"/>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019529" y="1444334"/>
            <a:ext cx="7104943" cy="469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MPA MONITORING FRAMEWORK</a:t>
            </a:r>
            <a:endParaRPr lang="en-US" dirty="0"/>
          </a:p>
        </p:txBody>
      </p:sp>
      <p:grpSp>
        <p:nvGrpSpPr>
          <p:cNvPr id="44" name="Group 43"/>
          <p:cNvGrpSpPr/>
          <p:nvPr/>
        </p:nvGrpSpPr>
        <p:grpSpPr>
          <a:xfrm>
            <a:off x="5004" y="123650"/>
            <a:ext cx="9146204" cy="1014986"/>
            <a:chOff x="-1" y="152399"/>
            <a:chExt cx="9146204" cy="1014986"/>
          </a:xfrm>
        </p:grpSpPr>
        <p:pic>
          <p:nvPicPr>
            <p:cNvPr id="48" name="Picture 47" descr="copper rockf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49" name="Picture 48" descr="d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50" name="Picture 49" descr="Pg29_IMG_2970_rockyintertidalmonitor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51" name="Picture 50" descr="sanc0815_big sur_Robert Schwemmer_NOAA.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52" name="Picture 51" descr="Pg21._kelp.jpg"/>
            <p:cNvPicPr>
              <a:picLocks noChangeAspect="1"/>
            </p:cNvPicPr>
            <p:nvPr/>
          </p:nvPicPr>
          <p:blipFill>
            <a:blip r:embed="rId7" cstate="print"/>
            <a:stretch>
              <a:fillRect/>
            </a:stretch>
          </p:blipFill>
          <p:spPr>
            <a:xfrm>
              <a:off x="6096001" y="152401"/>
              <a:ext cx="1521733" cy="1014984"/>
            </a:xfrm>
            <a:prstGeom prst="rect">
              <a:avLst/>
            </a:prstGeom>
          </p:spPr>
        </p:pic>
        <p:pic>
          <p:nvPicPr>
            <p:cNvPr id="53" name="Picture 52" descr="Pg39_Blue_Rockfish.jpg"/>
            <p:cNvPicPr>
              <a:picLocks noChangeAspect="1"/>
            </p:cNvPicPr>
            <p:nvPr/>
          </p:nvPicPr>
          <p:blipFill>
            <a:blip r:embed="rId8" cstate="print"/>
            <a:stretch>
              <a:fillRect/>
            </a:stretch>
          </p:blipFill>
          <p:spPr>
            <a:xfrm>
              <a:off x="3962401" y="152401"/>
              <a:ext cx="811987" cy="1014984"/>
            </a:xfrm>
            <a:prstGeom prst="rect">
              <a:avLst/>
            </a:prstGeom>
          </p:spPr>
        </p:pic>
        <p:pic>
          <p:nvPicPr>
            <p:cNvPr id="54" name="Picture 53" descr="Pg14_marina.jpg"/>
            <p:cNvPicPr>
              <a:picLocks noChangeAspect="1"/>
            </p:cNvPicPr>
            <p:nvPr/>
          </p:nvPicPr>
          <p:blipFill>
            <a:blip r:embed="rId9"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itoring framewor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906" y="47625"/>
            <a:ext cx="8893969" cy="6858000"/>
          </a:xfrm>
          <a:prstGeom prst="rect">
            <a:avLst/>
          </a:prstGeom>
        </p:spPr>
      </p:pic>
      <p:sp>
        <p:nvSpPr>
          <p:cNvPr id="2" name="Rectangle 1"/>
          <p:cNvSpPr/>
          <p:nvPr/>
        </p:nvSpPr>
        <p:spPr>
          <a:xfrm>
            <a:off x="7377689" y="0"/>
            <a:ext cx="1655186" cy="322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85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2208222" y="3985233"/>
            <a:ext cx="4491079" cy="1189100"/>
          </a:xfrm>
          <a:prstGeom prst="triangle">
            <a:avLst>
              <a:gd name="adj" fmla="val 495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200969" y="2179926"/>
            <a:ext cx="4498333" cy="4306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Statewide MPA Monitoring Framework</a:t>
            </a:r>
            <a:endParaRPr lang="en-US" dirty="0"/>
          </a:p>
        </p:txBody>
      </p:sp>
      <p:sp>
        <p:nvSpPr>
          <p:cNvPr id="9" name="Rounded Rectangle 8"/>
          <p:cNvSpPr/>
          <p:nvPr/>
        </p:nvSpPr>
        <p:spPr>
          <a:xfrm>
            <a:off x="4552341" y="2748770"/>
            <a:ext cx="2146960" cy="1137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Regional</a:t>
            </a:r>
          </a:p>
          <a:p>
            <a:pPr algn="ctr"/>
            <a:r>
              <a:rPr lang="en-US" dirty="0" smtClean="0"/>
              <a:t>MPA Monitoring Plans</a:t>
            </a:r>
            <a:endParaRPr lang="en-US" dirty="0"/>
          </a:p>
        </p:txBody>
      </p:sp>
      <p:sp>
        <p:nvSpPr>
          <p:cNvPr id="24" name="Right Arrow 23"/>
          <p:cNvSpPr/>
          <p:nvPr/>
        </p:nvSpPr>
        <p:spPr>
          <a:xfrm>
            <a:off x="538555" y="6522878"/>
            <a:ext cx="8207311" cy="210479"/>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38556" y="5266913"/>
            <a:ext cx="8207311" cy="485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MPA Monitoring</a:t>
            </a:r>
            <a:endParaRPr lang="en-US" dirty="0"/>
          </a:p>
        </p:txBody>
      </p:sp>
      <p:sp>
        <p:nvSpPr>
          <p:cNvPr id="27" name="Rectangle 26"/>
          <p:cNvSpPr/>
          <p:nvPr/>
        </p:nvSpPr>
        <p:spPr>
          <a:xfrm>
            <a:off x="538555" y="5977020"/>
            <a:ext cx="2057400" cy="333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accent1">
                    <a:lumMod val="75000"/>
                  </a:schemeClr>
                </a:solidFill>
              </a:rPr>
              <a:t>Baseline Monitoring</a:t>
            </a:r>
          </a:p>
        </p:txBody>
      </p:sp>
      <p:sp>
        <p:nvSpPr>
          <p:cNvPr id="28" name="Rectangle 27"/>
          <p:cNvSpPr/>
          <p:nvPr/>
        </p:nvSpPr>
        <p:spPr>
          <a:xfrm>
            <a:off x="2645112" y="5993433"/>
            <a:ext cx="1591056" cy="326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lumMod val="50000"/>
                    <a:lumOff val="50000"/>
                  </a:schemeClr>
                </a:solidFill>
              </a:rPr>
              <a:t>Sharing Results</a:t>
            </a:r>
          </a:p>
        </p:txBody>
      </p:sp>
      <p:sp>
        <p:nvSpPr>
          <p:cNvPr id="29" name="Rectangle 28"/>
          <p:cNvSpPr/>
          <p:nvPr/>
        </p:nvSpPr>
        <p:spPr>
          <a:xfrm>
            <a:off x="4285325" y="5989611"/>
            <a:ext cx="2157984" cy="333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lumMod val="50000"/>
                    <a:lumOff val="50000"/>
                  </a:schemeClr>
                </a:solidFill>
              </a:rPr>
              <a:t>Management Review</a:t>
            </a:r>
          </a:p>
        </p:txBody>
      </p:sp>
      <p:sp>
        <p:nvSpPr>
          <p:cNvPr id="30" name="Rectangle 29"/>
          <p:cNvSpPr/>
          <p:nvPr/>
        </p:nvSpPr>
        <p:spPr>
          <a:xfrm>
            <a:off x="6492465" y="6002201"/>
            <a:ext cx="2253402" cy="321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accent1">
                    <a:lumMod val="75000"/>
                  </a:schemeClr>
                </a:solidFill>
              </a:rPr>
              <a:t>Long-term Monitoring</a:t>
            </a:r>
          </a:p>
        </p:txBody>
      </p:sp>
      <p:sp>
        <p:nvSpPr>
          <p:cNvPr id="12" name="Rounded Rectangle 11"/>
          <p:cNvSpPr/>
          <p:nvPr/>
        </p:nvSpPr>
        <p:spPr>
          <a:xfrm>
            <a:off x="2200969" y="2748770"/>
            <a:ext cx="2146960" cy="1137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Statewide Action Plan</a:t>
            </a:r>
          </a:p>
          <a:p>
            <a:pPr algn="ctr"/>
            <a:r>
              <a:rPr lang="en-US" dirty="0" smtClean="0"/>
              <a:t>(</a:t>
            </a:r>
            <a:r>
              <a:rPr lang="en-US" i="1" dirty="0" smtClean="0"/>
              <a:t>underway</a:t>
            </a:r>
            <a:r>
              <a:rPr lang="en-US" dirty="0" smtClean="0"/>
              <a:t>)</a:t>
            </a:r>
            <a:endParaRPr lang="en-US" dirty="0"/>
          </a:p>
        </p:txBody>
      </p:sp>
      <p:sp>
        <p:nvSpPr>
          <p:cNvPr id="14" name="Title 1"/>
          <p:cNvSpPr txBox="1">
            <a:spLocks/>
          </p:cNvSpPr>
          <p:nvPr/>
        </p:nvSpPr>
        <p:spPr>
          <a:xfrm>
            <a:off x="317729" y="1167383"/>
            <a:ext cx="8686800" cy="8077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i="0" kern="1200" cap="none" spc="0" normalizeH="0">
                <a:solidFill>
                  <a:schemeClr val="tx2"/>
                </a:solidFill>
                <a:latin typeface="Trebuchet MS"/>
                <a:ea typeface="+mj-ea"/>
                <a:cs typeface="Trebuchet MS"/>
              </a:defRPr>
            </a:lvl1pPr>
          </a:lstStyle>
          <a:p>
            <a:r>
              <a:rPr lang="en-US" sz="3600" b="1" dirty="0"/>
              <a:t>Assessing change &amp; MPA performance</a:t>
            </a:r>
          </a:p>
        </p:txBody>
      </p:sp>
      <p:grpSp>
        <p:nvGrpSpPr>
          <p:cNvPr id="15" name="Group 14"/>
          <p:cNvGrpSpPr/>
          <p:nvPr/>
        </p:nvGrpSpPr>
        <p:grpSpPr>
          <a:xfrm>
            <a:off x="-1" y="152399"/>
            <a:ext cx="9146204" cy="1014986"/>
            <a:chOff x="-1" y="152399"/>
            <a:chExt cx="9146204" cy="1014986"/>
          </a:xfrm>
        </p:grpSpPr>
        <p:pic>
          <p:nvPicPr>
            <p:cNvPr id="16" name="Picture 15" descr="copper rockfis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7" name="Picture 16" descr="div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8" name="Picture 17" descr="Pg29_IMG_2970_rockyintertidalmonitorin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9" name="Picture 18" descr="sanc0815_big sur_Robert Schwemmer_NOAA.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20" name="Picture 19" descr="Pg21._kelp.jpg"/>
            <p:cNvPicPr>
              <a:picLocks noChangeAspect="1"/>
            </p:cNvPicPr>
            <p:nvPr/>
          </p:nvPicPr>
          <p:blipFill>
            <a:blip r:embed="rId6" cstate="print"/>
            <a:stretch>
              <a:fillRect/>
            </a:stretch>
          </p:blipFill>
          <p:spPr>
            <a:xfrm>
              <a:off x="6096001" y="152401"/>
              <a:ext cx="1521733" cy="1014984"/>
            </a:xfrm>
            <a:prstGeom prst="rect">
              <a:avLst/>
            </a:prstGeom>
          </p:spPr>
        </p:pic>
        <p:pic>
          <p:nvPicPr>
            <p:cNvPr id="21" name="Picture 20" descr="Pg39_Blue_Rockfish.jpg"/>
            <p:cNvPicPr>
              <a:picLocks noChangeAspect="1"/>
            </p:cNvPicPr>
            <p:nvPr/>
          </p:nvPicPr>
          <p:blipFill>
            <a:blip r:embed="rId7" cstate="print"/>
            <a:stretch>
              <a:fillRect/>
            </a:stretch>
          </p:blipFill>
          <p:spPr>
            <a:xfrm>
              <a:off x="3962401" y="152401"/>
              <a:ext cx="811987" cy="1014984"/>
            </a:xfrm>
            <a:prstGeom prst="rect">
              <a:avLst/>
            </a:prstGeom>
          </p:spPr>
        </p:pic>
        <p:pic>
          <p:nvPicPr>
            <p:cNvPr id="22" name="Picture 21" descr="Pg14_marina.jpg"/>
            <p:cNvPicPr>
              <a:picLocks noChangeAspect="1"/>
            </p:cNvPicPr>
            <p:nvPr/>
          </p:nvPicPr>
          <p:blipFill>
            <a:blip r:embed="rId8"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23"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83077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033" y="1984593"/>
            <a:ext cx="6379633" cy="4613200"/>
          </a:xfrm>
        </p:spPr>
        <p:txBody>
          <a:bodyPr anchor="t">
            <a:noAutofit/>
          </a:bodyPr>
          <a:lstStyle/>
          <a:p>
            <a:pPr marL="514350" indent="-457200">
              <a:lnSpc>
                <a:spcPct val="140000"/>
              </a:lnSpc>
              <a:spcBef>
                <a:spcPts val="600"/>
              </a:spcBef>
            </a:pPr>
            <a:r>
              <a:rPr lang="en-US" sz="2800" dirty="0" smtClean="0"/>
              <a:t>Leverages existing monitoring capacity</a:t>
            </a:r>
          </a:p>
          <a:p>
            <a:pPr marL="514350" indent="-457200">
              <a:lnSpc>
                <a:spcPct val="140000"/>
              </a:lnSpc>
              <a:spcBef>
                <a:spcPts val="600"/>
              </a:spcBef>
            </a:pPr>
            <a:r>
              <a:rPr lang="en-US" sz="2800" dirty="0" smtClean="0"/>
              <a:t>Broadens participation in monitoring</a:t>
            </a:r>
          </a:p>
          <a:p>
            <a:pPr marL="514350" indent="-457200">
              <a:lnSpc>
                <a:spcPct val="140000"/>
              </a:lnSpc>
              <a:spcBef>
                <a:spcPts val="600"/>
              </a:spcBef>
            </a:pPr>
            <a:r>
              <a:rPr lang="en-US" sz="2800" dirty="0" smtClean="0"/>
              <a:t>Incorporates different knowledge types</a:t>
            </a:r>
          </a:p>
        </p:txBody>
      </p:sp>
      <p:pic>
        <p:nvPicPr>
          <p:cNvPr id="14" name="Picture 13"/>
          <p:cNvPicPr>
            <a:picLocks noChangeAspect="1"/>
          </p:cNvPicPr>
          <p:nvPr/>
        </p:nvPicPr>
        <p:blipFill>
          <a:blip r:embed="rId3"/>
          <a:stretch>
            <a:fillRect/>
          </a:stretch>
        </p:blipFill>
        <p:spPr>
          <a:xfrm>
            <a:off x="6561667" y="1984593"/>
            <a:ext cx="2596444" cy="1947333"/>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4513" t="5072" r="4204" b="6522"/>
          <a:stretch/>
        </p:blipFill>
        <p:spPr>
          <a:xfrm>
            <a:off x="6561667" y="3512762"/>
            <a:ext cx="2596444" cy="1779585"/>
          </a:xfrm>
          <a:prstGeom prst="rect">
            <a:avLst/>
          </a:prstGeom>
        </p:spPr>
      </p:pic>
      <p:pic>
        <p:nvPicPr>
          <p:cNvPr id="16" name="Picture 15"/>
          <p:cNvPicPr>
            <a:picLocks noChangeAspect="1"/>
          </p:cNvPicPr>
          <p:nvPr/>
        </p:nvPicPr>
        <p:blipFill rotWithShape="1">
          <a:blip r:embed="rId6"/>
          <a:srcRect l="9740" r="5986"/>
          <a:stretch/>
        </p:blipFill>
        <p:spPr>
          <a:xfrm>
            <a:off x="6561667" y="5046310"/>
            <a:ext cx="2596893" cy="1839110"/>
          </a:xfrm>
          <a:prstGeom prst="rect">
            <a:avLst/>
          </a:prstGeom>
        </p:spPr>
      </p:pic>
      <p:sp>
        <p:nvSpPr>
          <p:cNvPr id="7" name="Title 1"/>
          <p:cNvSpPr txBox="1">
            <a:spLocks/>
          </p:cNvSpPr>
          <p:nvPr/>
        </p:nvSpPr>
        <p:spPr>
          <a:xfrm>
            <a:off x="317729" y="1167383"/>
            <a:ext cx="8686800" cy="807736"/>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4000" b="0" i="0" kern="1200" cap="none" spc="0" normalizeH="0">
                <a:solidFill>
                  <a:schemeClr val="tx2"/>
                </a:solidFill>
                <a:latin typeface="Trebuchet MS"/>
                <a:ea typeface="+mj-ea"/>
                <a:cs typeface="Trebuchet MS"/>
              </a:defRPr>
            </a:lvl1pPr>
          </a:lstStyle>
          <a:p>
            <a:r>
              <a:rPr lang="en-US" sz="3600" b="1" dirty="0">
                <a:solidFill>
                  <a:srgbClr val="1F497D"/>
                </a:solidFill>
              </a:rPr>
              <a:t>A partnerships-based approach to monitoring</a:t>
            </a:r>
          </a:p>
        </p:txBody>
      </p:sp>
      <p:grpSp>
        <p:nvGrpSpPr>
          <p:cNvPr id="8" name="Group 7"/>
          <p:cNvGrpSpPr/>
          <p:nvPr/>
        </p:nvGrpSpPr>
        <p:grpSpPr>
          <a:xfrm>
            <a:off x="-1" y="152399"/>
            <a:ext cx="9146204" cy="1014986"/>
            <a:chOff x="-1" y="152399"/>
            <a:chExt cx="9146204" cy="1014986"/>
          </a:xfrm>
        </p:grpSpPr>
        <p:pic>
          <p:nvPicPr>
            <p:cNvPr id="9" name="Picture 8" descr="copper rockfish.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0" name="Picture 9" descr="diver.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1" name="Picture 10" descr="Pg29_IMG_2970_rockyintertidalmonitoring.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2" name="Picture 11" descr="sanc0815_big sur_Robert Schwemmer_NOAA.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3" name="Picture 12" descr="Pg21._kelp.jpg"/>
            <p:cNvPicPr>
              <a:picLocks noChangeAspect="1"/>
            </p:cNvPicPr>
            <p:nvPr/>
          </p:nvPicPr>
          <p:blipFill>
            <a:blip r:embed="rId11" cstate="print"/>
            <a:stretch>
              <a:fillRect/>
            </a:stretch>
          </p:blipFill>
          <p:spPr>
            <a:xfrm>
              <a:off x="6096001" y="152401"/>
              <a:ext cx="1521733" cy="1014984"/>
            </a:xfrm>
            <a:prstGeom prst="rect">
              <a:avLst/>
            </a:prstGeom>
          </p:spPr>
        </p:pic>
        <p:pic>
          <p:nvPicPr>
            <p:cNvPr id="17" name="Picture 16" descr="Pg39_Blue_Rockfish.jpg"/>
            <p:cNvPicPr>
              <a:picLocks noChangeAspect="1"/>
            </p:cNvPicPr>
            <p:nvPr/>
          </p:nvPicPr>
          <p:blipFill>
            <a:blip r:embed="rId12" cstate="print"/>
            <a:stretch>
              <a:fillRect/>
            </a:stretch>
          </p:blipFill>
          <p:spPr>
            <a:xfrm>
              <a:off x="3962401" y="152401"/>
              <a:ext cx="811987" cy="1014984"/>
            </a:xfrm>
            <a:prstGeom prst="rect">
              <a:avLst/>
            </a:prstGeom>
          </p:spPr>
        </p:pic>
        <p:pic>
          <p:nvPicPr>
            <p:cNvPr id="18" name="Picture 17" descr="Pg14_marina.jpg"/>
            <p:cNvPicPr>
              <a:picLocks noChangeAspect="1"/>
            </p:cNvPicPr>
            <p:nvPr/>
          </p:nvPicPr>
          <p:blipFill>
            <a:blip r:embed="rId13"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19"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407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FMSA_logo_white.gif"/>
          <p:cNvPicPr>
            <a:picLocks noChangeAspect="1"/>
          </p:cNvPicPr>
          <p:nvPr/>
        </p:nvPicPr>
        <p:blipFill rotWithShape="1">
          <a:blip r:embed="rId3" cstate="print">
            <a:extLst>
              <a:ext uri="{28A0092B-C50C-407E-A947-70E740481C1C}">
                <a14:useLocalDpi xmlns:a14="http://schemas.microsoft.com/office/drawing/2010/main"/>
              </a:ext>
            </a:extLst>
          </a:blip>
          <a:srcRect b="17871"/>
          <a:stretch/>
        </p:blipFill>
        <p:spPr>
          <a:xfrm>
            <a:off x="5195198" y="3119380"/>
            <a:ext cx="734707" cy="646510"/>
          </a:xfrm>
          <a:prstGeom prst="rect">
            <a:avLst/>
          </a:prstGeom>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0654" y="6301385"/>
            <a:ext cx="1056123" cy="340683"/>
          </a:xfrm>
          <a:prstGeom prst="rect">
            <a:avLst/>
          </a:prstGeom>
          <a:noFill/>
          <a:ln w="9525">
            <a:noFill/>
            <a:miter lim="800000"/>
            <a:headEnd/>
            <a:tailEnd/>
          </a:ln>
        </p:spPr>
      </p:pic>
      <p:sp>
        <p:nvSpPr>
          <p:cNvPr id="2" name="Title 1"/>
          <p:cNvSpPr>
            <a:spLocks noGrp="1"/>
          </p:cNvSpPr>
          <p:nvPr>
            <p:ph type="title" idx="4294967295"/>
          </p:nvPr>
        </p:nvSpPr>
        <p:spPr>
          <a:xfrm>
            <a:off x="0" y="70551"/>
            <a:ext cx="9144000" cy="917144"/>
          </a:xfrm>
        </p:spPr>
        <p:txBody>
          <a:bodyPr>
            <a:normAutofit/>
          </a:bodyPr>
          <a:lstStyle/>
          <a:p>
            <a:r>
              <a:rPr lang="en-US" sz="3600" b="1" dirty="0" smtClean="0">
                <a:solidFill>
                  <a:schemeClr val="tx2"/>
                </a:solidFill>
              </a:rPr>
              <a:t>Building a network of people</a:t>
            </a:r>
            <a:endParaRPr lang="en-US" sz="3600" b="1" dirty="0">
              <a:solidFill>
                <a:schemeClr val="tx2"/>
              </a:solidFill>
            </a:endParaRP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41012" y="5444257"/>
            <a:ext cx="566928" cy="566928"/>
          </a:xfrm>
          <a:prstGeom prst="rect">
            <a:avLst/>
          </a:prstGeom>
          <a:noFill/>
          <a:ln w="9525">
            <a:noFill/>
            <a:miter lim="800000"/>
            <a:headEnd/>
            <a:tailEnd/>
          </a:ln>
        </p:spPr>
      </p:pic>
      <p:pic>
        <p:nvPicPr>
          <p:cNvPr id="1026" name="Picture 2" descr="C:\Users\ewhiteman\Google Drive\CC Glossy - new\Images\Glossy_Logos\content contributors\CCFRP log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207" y="3929679"/>
            <a:ext cx="658862" cy="5943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C Santa Cruz.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84209" y="4795646"/>
            <a:ext cx="1080612" cy="297232"/>
          </a:xfrm>
          <a:prstGeom prst="rect">
            <a:avLst/>
          </a:prstGeom>
        </p:spPr>
      </p:pic>
      <p:pic>
        <p:nvPicPr>
          <p:cNvPr id="21" name="Picture 20" descr="ucsbLOGO.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06857" y="5517170"/>
            <a:ext cx="978115" cy="421102"/>
          </a:xfrm>
          <a:prstGeom prst="rect">
            <a:avLst/>
          </a:prstGeom>
        </p:spPr>
      </p:pic>
      <p:pic>
        <p:nvPicPr>
          <p:cNvPr id="25" name="Picture 24" descr="LiMPETS_org_logo4.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5281" y="3929679"/>
            <a:ext cx="594360" cy="594360"/>
          </a:xfrm>
          <a:prstGeom prst="rect">
            <a:avLst/>
          </a:prstGeom>
        </p:spPr>
      </p:pic>
      <p:pic>
        <p:nvPicPr>
          <p:cNvPr id="26" name="Picture 25" descr="IfAME_logo_20incha_0.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370485" y="5352817"/>
            <a:ext cx="558863" cy="749808"/>
          </a:xfrm>
          <a:prstGeom prst="rect">
            <a:avLst/>
          </a:prstGeom>
        </p:spPr>
      </p:pic>
      <p:pic>
        <p:nvPicPr>
          <p:cNvPr id="28" name="Picture 27" descr="DFW.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46785" y="2268482"/>
            <a:ext cx="461094" cy="608036"/>
          </a:xfrm>
          <a:prstGeom prst="rect">
            <a:avLst/>
          </a:prstGeom>
        </p:spPr>
      </p:pic>
      <p:sp>
        <p:nvSpPr>
          <p:cNvPr id="12" name="Content Placeholder 2"/>
          <p:cNvSpPr txBox="1">
            <a:spLocks/>
          </p:cNvSpPr>
          <p:nvPr/>
        </p:nvSpPr>
        <p:spPr bwMode="auto">
          <a:xfrm>
            <a:off x="3368" y="977451"/>
            <a:ext cx="9144000" cy="11241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ctr" defTabSz="914400" rtl="0" eaLnBrk="1" fontAlgn="base" latinLnBrk="0" hangingPunct="1">
              <a:lnSpc>
                <a:spcPct val="100000"/>
              </a:lnSpc>
              <a:spcBef>
                <a:spcPct val="20000"/>
              </a:spcBef>
              <a:spcAft>
                <a:spcPct val="0"/>
              </a:spcAft>
              <a:buClrTx/>
              <a:buSzTx/>
              <a:tabLst/>
              <a:defRPr/>
            </a:pPr>
            <a:r>
              <a:rPr lang="en-US" sz="2800" dirty="0" smtClean="0">
                <a:latin typeface="+mn-lt"/>
              </a:rPr>
              <a:t>$19 million invested by OPC </a:t>
            </a:r>
            <a:r>
              <a:rPr lang="en-US" sz="2800" dirty="0" smtClean="0"/>
              <a:t>(Prop 84)</a:t>
            </a:r>
            <a:endParaRPr lang="en-US" sz="2800" dirty="0" smtClean="0">
              <a:latin typeface="+mn-lt"/>
            </a:endParaRPr>
          </a:p>
          <a:p>
            <a:pPr marR="0" lvl="0" algn="ctr" defTabSz="914400" rtl="0" eaLnBrk="1" fontAlgn="base" latinLnBrk="0" hangingPunct="1">
              <a:lnSpc>
                <a:spcPct val="100000"/>
              </a:lnSpc>
              <a:spcBef>
                <a:spcPct val="20000"/>
              </a:spcBef>
              <a:spcAft>
                <a:spcPct val="0"/>
              </a:spcAft>
              <a:buClrTx/>
              <a:buSzTx/>
              <a:tabLst/>
              <a:defRPr/>
            </a:pPr>
            <a:r>
              <a:rPr lang="en-US" sz="2800" dirty="0" smtClean="0"/>
              <a:t>$2.5 million annual General Fund appropriation  </a:t>
            </a:r>
            <a:endParaRPr lang="en-US" sz="2800" dirty="0" smtClean="0">
              <a:latin typeface="+mn-lt"/>
            </a:endParaRPr>
          </a:p>
        </p:txBody>
      </p:sp>
      <p:pic>
        <p:nvPicPr>
          <p:cNvPr id="4" name="Picture 2" descr="C:\Users\ewhiteman\Desktop\Logo OI.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011375" y="5579846"/>
            <a:ext cx="1081601" cy="295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whiteman\Desktop\Logo Scripps.jp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7120382" y="6301385"/>
            <a:ext cx="1043124" cy="2963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whiteman\Desktop\logo MSI.gif"/>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255102" y="4773972"/>
            <a:ext cx="1267412" cy="34058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698892" y="2054573"/>
            <a:ext cx="7746217"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5" name="Picture 2" descr="C:\Users\erin.meyer\Insync\Central Coast\Glossy\CC Glossy - new\Images\Glossy_Logos\Partners\CA SeaGrant.pn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t="10106" b="18750"/>
          <a:stretch/>
        </p:blipFill>
        <p:spPr bwMode="auto">
          <a:xfrm>
            <a:off x="6352791" y="2340382"/>
            <a:ext cx="652524" cy="464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erin.meyer\Insync\Central Coast\Glossy\CC Glossy - new\Images\Glossy_Logos\Partners\opc logo-COPC.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354654" y="2253861"/>
            <a:ext cx="1300237" cy="63727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erin.meyer\Insync\Central Coast\Glossy\CC Glossy - new\Images\Glossy_Logos\content contributors\CalPolyCtrCoastalMarSci_logo_registerednew.jpe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195637" y="5562209"/>
            <a:ext cx="967869" cy="3310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erin.meyer\Insync\Central Coast\Glossy\CC Glossy - new\Images\Glossy_Logos\content contributors\Chavez_CeNCOOS_Logo.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812853" y="3968971"/>
            <a:ext cx="1203999" cy="51577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erin.meyer\Insync\Central Coast\Glossy\CC Glossy - new\Images\Glossy_Logos\content contributors\Chavez_MBARI_logo.eps"/>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3207" y="5489978"/>
            <a:ext cx="768790" cy="47548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erin.meyer\Insync\Central Coast\Glossy\CC Glossy - new\Images\Glossy_Logos\content contributors\Starr - MossLandingMarLab.jp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157806" y="4647082"/>
            <a:ext cx="594360" cy="59436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erin.meyer\Insync\Logos\BodegaBay_UCDavis_logo.pn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253851" y="3277936"/>
            <a:ext cx="1128018" cy="338288"/>
          </a:xfrm>
          <a:prstGeom prst="rect">
            <a:avLst/>
          </a:prstGeom>
          <a:solidFill>
            <a:schemeClr val="tx2"/>
          </a:solidFill>
        </p:spPr>
      </p:pic>
      <p:pic>
        <p:nvPicPr>
          <p:cNvPr id="1038" name="Picture 14" descr="C:\Users\erin.meyer\Insync\Logos\SonomaStateUniv_logo.jpg"/>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611795" y="6221588"/>
            <a:ext cx="822960" cy="3627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erin.meyer\Insync\Logos\USFWS_logo.pn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750018" y="4669944"/>
            <a:ext cx="460971" cy="54863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erin.meyer\Insync\Logos\MARE_logo.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401323" y="4647082"/>
            <a:ext cx="581270" cy="59436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erin.meyer\Insync\Logos\SanDiegoOceansFoundation_logo.gif"/>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085632" y="4092443"/>
            <a:ext cx="881414" cy="268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erin.meyer\Insync\Logos\UCSanDiego_logo.jpg"/>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5210989" y="6402981"/>
            <a:ext cx="937317" cy="224843"/>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erin.meyer\Insync\Logos\CSUMontereyBay_Logo.jpg"/>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2261487" y="4692528"/>
            <a:ext cx="731520" cy="4389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erin.meyer\Insync\Logos\SanDiegoSU_logo.jpg"/>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96067" y="4652026"/>
            <a:ext cx="789214" cy="54863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erin.meyer\Insync\Logos\CSUFullerton_Logo_long.jpg"/>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3875987" y="6293418"/>
            <a:ext cx="1018904" cy="35661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erin.meyer\Insync\Logos\NOAA_logo.jpg"/>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139506" y="5430541"/>
            <a:ext cx="594360" cy="59436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erin.meyer\Insync\Logos\NatlMarSanctuary_logo.jpg"/>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6334350" y="5423892"/>
            <a:ext cx="583778" cy="607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sulogo-stacked.jpg"/>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93207" y="3236896"/>
            <a:ext cx="1130876" cy="411478"/>
          </a:xfrm>
          <a:prstGeom prst="rect">
            <a:avLst/>
          </a:prstGeom>
        </p:spPr>
      </p:pic>
      <p:pic>
        <p:nvPicPr>
          <p:cNvPr id="9" name="Picture 8" descr="Smith River Rancheria_Logo.jpg"/>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447310" y="3099735"/>
            <a:ext cx="685800" cy="685800"/>
          </a:xfrm>
          <a:prstGeom prst="rect">
            <a:avLst/>
          </a:prstGeom>
        </p:spPr>
      </p:pic>
      <p:pic>
        <p:nvPicPr>
          <p:cNvPr id="14" name="Picture 13" descr="Transparent_gif_250x140_q85.jpg"/>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6048242" y="3229810"/>
            <a:ext cx="1689094" cy="425651"/>
          </a:xfrm>
          <a:prstGeom prst="rect">
            <a:avLst/>
          </a:prstGeom>
        </p:spPr>
      </p:pic>
      <p:pic>
        <p:nvPicPr>
          <p:cNvPr id="15" name="Picture 14" descr="TrinidadRancheria.jpeg"/>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5462481" y="5430541"/>
            <a:ext cx="594360" cy="594360"/>
          </a:xfrm>
          <a:prstGeom prst="rect">
            <a:avLst/>
          </a:prstGeom>
        </p:spPr>
      </p:pic>
      <p:pic>
        <p:nvPicPr>
          <p:cNvPr id="16" name="Picture 15" descr="wiyottribe.jpeg"/>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3250064" y="3929679"/>
            <a:ext cx="602356" cy="594360"/>
          </a:xfrm>
          <a:prstGeom prst="rect">
            <a:avLst/>
          </a:prstGeom>
        </p:spPr>
      </p:pic>
      <p:pic>
        <p:nvPicPr>
          <p:cNvPr id="13" name="Picture 12" descr="marine logo.tif"/>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277566" y="6246354"/>
            <a:ext cx="730374" cy="450745"/>
          </a:xfrm>
          <a:prstGeom prst="rect">
            <a:avLst/>
          </a:prstGeom>
        </p:spPr>
      </p:pic>
      <p:pic>
        <p:nvPicPr>
          <p:cNvPr id="17" name="Picture 16" descr="CNRAlogo.jp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3699773" y="2301038"/>
            <a:ext cx="1495425" cy="542925"/>
          </a:xfrm>
          <a:prstGeom prst="rect">
            <a:avLst/>
          </a:prstGeom>
        </p:spPr>
      </p:pic>
      <p:pic>
        <p:nvPicPr>
          <p:cNvPr id="18" name="Picture 17" descr="faralloninstitute.png"/>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2719199" y="6218978"/>
            <a:ext cx="608288" cy="505497"/>
          </a:xfrm>
          <a:prstGeom prst="rect">
            <a:avLst/>
          </a:prstGeom>
        </p:spPr>
      </p:pic>
      <p:pic>
        <p:nvPicPr>
          <p:cNvPr id="19" name="Picture 18" descr="fgclogo.jpg"/>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5487092" y="2286491"/>
            <a:ext cx="573805" cy="572018"/>
          </a:xfrm>
          <a:prstGeom prst="rect">
            <a:avLst/>
          </a:prstGeom>
        </p:spPr>
      </p:pic>
      <p:pic>
        <p:nvPicPr>
          <p:cNvPr id="23" name="Picture 22" descr="LiMPETS_logo.jpg"/>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7510027" y="4059565"/>
            <a:ext cx="1500012" cy="334589"/>
          </a:xfrm>
          <a:prstGeom prst="rect">
            <a:avLst/>
          </a:prstGeom>
        </p:spPr>
      </p:pic>
      <p:pic>
        <p:nvPicPr>
          <p:cNvPr id="29" name="Picture 28" descr="oceanspaces_logo_cmyk.png"/>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297211" y="2388350"/>
            <a:ext cx="1720415" cy="368300"/>
          </a:xfrm>
          <a:prstGeom prst="rect">
            <a:avLst/>
          </a:prstGeom>
        </p:spPr>
      </p:pic>
      <p:pic>
        <p:nvPicPr>
          <p:cNvPr id="30" name="Picture 29" descr="PB_logo_RGB_cs.jpg"/>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5994671" y="3897241"/>
            <a:ext cx="1282145" cy="659237"/>
          </a:xfrm>
          <a:prstGeom prst="rect">
            <a:avLst/>
          </a:prstGeom>
        </p:spPr>
      </p:pic>
      <p:pic>
        <p:nvPicPr>
          <p:cNvPr id="31" name="Picture 30" descr="PISCO_logo.jpg"/>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5502801" y="4757085"/>
            <a:ext cx="1331039" cy="374355"/>
          </a:xfrm>
          <a:prstGeom prst="rect">
            <a:avLst/>
          </a:prstGeom>
        </p:spPr>
      </p:pic>
      <p:pic>
        <p:nvPicPr>
          <p:cNvPr id="33" name="Picture 32" descr="point_97_logo_blue.png"/>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7880179" y="3214840"/>
            <a:ext cx="1129860" cy="455590"/>
          </a:xfrm>
          <a:prstGeom prst="rect">
            <a:avLst/>
          </a:prstGeom>
        </p:spPr>
      </p:pic>
      <p:pic>
        <p:nvPicPr>
          <p:cNvPr id="35" name="Picture 34" descr="VantunaResearchGroup_Occidental_logo.jpg"/>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6334350" y="6246354"/>
            <a:ext cx="561201" cy="524826"/>
          </a:xfrm>
          <a:prstGeom prst="rect">
            <a:avLst/>
          </a:prstGeom>
        </p:spPr>
      </p:pic>
      <p:pic>
        <p:nvPicPr>
          <p:cNvPr id="3" name="Picture 2" descr="RTC_logo.jpg"/>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5262031" y="3940469"/>
            <a:ext cx="591133" cy="583570"/>
          </a:xfrm>
          <a:prstGeom prst="rect">
            <a:avLst/>
          </a:prstGeom>
        </p:spPr>
      </p:pic>
      <p:cxnSp>
        <p:nvCxnSpPr>
          <p:cNvPr id="51" name="Straight Connector 50"/>
          <p:cNvCxnSpPr/>
          <p:nvPr/>
        </p:nvCxnSpPr>
        <p:spPr>
          <a:xfrm>
            <a:off x="752069" y="977452"/>
            <a:ext cx="7746217"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52" name="Picture 51" descr="OSTLogo_vertical.eps"/>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403759" y="2240966"/>
            <a:ext cx="458238" cy="903637"/>
          </a:xfrm>
          <a:prstGeom prst="rect">
            <a:avLst/>
          </a:prstGeom>
        </p:spPr>
      </p:pic>
      <p:pic>
        <p:nvPicPr>
          <p:cNvPr id="11" name="Picture 10" descr="SFSU.jp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699772" y="3270154"/>
            <a:ext cx="1346117" cy="351773"/>
          </a:xfrm>
          <a:prstGeom prst="rect">
            <a:avLst/>
          </a:prstGeom>
        </p:spPr>
      </p:pic>
    </p:spTree>
    <p:extLst>
      <p:ext uri="{BB962C8B-B14F-4D97-AF65-F5344CB8AC3E}">
        <p14:creationId xmlns:p14="http://schemas.microsoft.com/office/powerpoint/2010/main" val="79621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31"/>
          <p:cNvSpPr txBox="1"/>
          <p:nvPr/>
        </p:nvSpPr>
        <p:spPr>
          <a:xfrm>
            <a:off x="227038" y="2132950"/>
            <a:ext cx="3249600" cy="1395282"/>
          </a:xfrm>
          <a:prstGeom prst="rect">
            <a:avLst/>
          </a:prstGeom>
          <a:noFill/>
          <a:ln>
            <a:noFill/>
          </a:ln>
        </p:spPr>
        <p:txBody>
          <a:bodyPr lIns="91425" tIns="91425" rIns="91425" bIns="91425" anchor="t" anchorCtr="0">
            <a:noAutofit/>
          </a:bodyPr>
          <a:lstStyle/>
          <a:p>
            <a:pPr lvl="0" algn="ctr" rtl="0">
              <a:spcBef>
                <a:spcPts val="1800"/>
              </a:spcBef>
              <a:buNone/>
            </a:pPr>
            <a:r>
              <a:rPr lang="en-US" sz="2400" i="1" dirty="0">
                <a:solidFill>
                  <a:schemeClr val="tx2"/>
                </a:solidFill>
                <a:latin typeface="Calibri"/>
                <a:ea typeface="Calibri"/>
                <a:cs typeface="Calibri"/>
                <a:sym typeface="Calibri"/>
              </a:rPr>
              <a:t>Monitoring survey </a:t>
            </a:r>
            <a:r>
              <a:rPr lang="en-US" sz="2400" i="1" dirty="0" smtClean="0">
                <a:solidFill>
                  <a:schemeClr val="tx2"/>
                </a:solidFill>
                <a:latin typeface="Calibri"/>
                <a:ea typeface="Calibri"/>
                <a:cs typeface="Calibri"/>
                <a:sym typeface="Calibri"/>
              </a:rPr>
              <a:t>&amp; interactive </a:t>
            </a:r>
            <a:r>
              <a:rPr lang="en-US" sz="2400" i="1" dirty="0">
                <a:solidFill>
                  <a:schemeClr val="tx2"/>
                </a:solidFill>
                <a:latin typeface="Calibri"/>
                <a:ea typeface="Calibri"/>
                <a:cs typeface="Calibri"/>
                <a:sym typeface="Calibri"/>
              </a:rPr>
              <a:t>dashboard connect local capacity</a:t>
            </a:r>
          </a:p>
        </p:txBody>
      </p:sp>
      <p:pic>
        <p:nvPicPr>
          <p:cNvPr id="5" name="Shape 2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66788" y="1984593"/>
            <a:ext cx="4967700" cy="4779300"/>
          </a:xfrm>
          <a:prstGeom prst="rect">
            <a:avLst/>
          </a:prstGeom>
          <a:noFill/>
          <a:ln w="9525" cap="flat" cmpd="sng">
            <a:solidFill>
              <a:srgbClr val="000000"/>
            </a:solidFill>
            <a:prstDash val="solid"/>
            <a:round/>
            <a:headEnd type="none" w="med" len="med"/>
            <a:tailEnd type="none" w="med" len="med"/>
          </a:ln>
        </p:spPr>
      </p:pic>
      <p:pic>
        <p:nvPicPr>
          <p:cNvPr id="6" name="Shape 2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66788" y="2689225"/>
            <a:ext cx="1069500" cy="90600"/>
          </a:xfrm>
          <a:prstGeom prst="rect">
            <a:avLst/>
          </a:prstGeom>
          <a:noFill/>
          <a:ln>
            <a:noFill/>
          </a:ln>
        </p:spPr>
      </p:pic>
      <p:pic>
        <p:nvPicPr>
          <p:cNvPr id="7" name="Shape 23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866800" y="2951174"/>
            <a:ext cx="1110575" cy="938224"/>
          </a:xfrm>
          <a:prstGeom prst="rect">
            <a:avLst/>
          </a:prstGeom>
          <a:noFill/>
          <a:ln>
            <a:noFill/>
          </a:ln>
        </p:spPr>
      </p:pic>
      <p:pic>
        <p:nvPicPr>
          <p:cNvPr id="8" name="Shape 23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66788" y="2603600"/>
            <a:ext cx="1110600" cy="347700"/>
          </a:xfrm>
          <a:prstGeom prst="rect">
            <a:avLst/>
          </a:prstGeom>
          <a:noFill/>
          <a:ln>
            <a:noFill/>
          </a:ln>
        </p:spPr>
      </p:pic>
      <p:pic>
        <p:nvPicPr>
          <p:cNvPr id="9" name="Shape 23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33988" y="2713100"/>
            <a:ext cx="976200" cy="128700"/>
          </a:xfrm>
          <a:prstGeom prst="rect">
            <a:avLst/>
          </a:prstGeom>
          <a:noFill/>
          <a:ln>
            <a:noFill/>
          </a:ln>
        </p:spPr>
      </p:pic>
      <p:sp>
        <p:nvSpPr>
          <p:cNvPr id="11" name="Title 1"/>
          <p:cNvSpPr txBox="1">
            <a:spLocks/>
          </p:cNvSpPr>
          <p:nvPr/>
        </p:nvSpPr>
        <p:spPr>
          <a:xfrm>
            <a:off x="317729" y="1167383"/>
            <a:ext cx="8686800" cy="8077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i="0" kern="1200" cap="none" spc="0" normalizeH="0">
                <a:solidFill>
                  <a:schemeClr val="tx2"/>
                </a:solidFill>
                <a:latin typeface="Trebuchet MS"/>
                <a:ea typeface="+mj-ea"/>
                <a:cs typeface="Trebuchet MS"/>
              </a:defRPr>
            </a:lvl1pPr>
          </a:lstStyle>
          <a:p>
            <a:r>
              <a:rPr lang="en-US" sz="3600" b="1" dirty="0" smtClean="0"/>
              <a:t>Expanding the community</a:t>
            </a:r>
            <a:endParaRPr lang="en-US" sz="3600" b="1" dirty="0"/>
          </a:p>
        </p:txBody>
      </p:sp>
      <p:grpSp>
        <p:nvGrpSpPr>
          <p:cNvPr id="12" name="Group 11"/>
          <p:cNvGrpSpPr/>
          <p:nvPr/>
        </p:nvGrpSpPr>
        <p:grpSpPr>
          <a:xfrm>
            <a:off x="-1" y="152399"/>
            <a:ext cx="9146204" cy="1014986"/>
            <a:chOff x="-1" y="152399"/>
            <a:chExt cx="9146204" cy="1014986"/>
          </a:xfrm>
        </p:grpSpPr>
        <p:pic>
          <p:nvPicPr>
            <p:cNvPr id="13" name="Picture 12" descr="copper rockfish.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4" name="Picture 13" descr="diver.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5" name="Picture 14" descr="Pg29_IMG_2970_rockyintertidalmonitoring.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6" name="Picture 15" descr="sanc0815_big sur_Robert Schwemmer_NOAA.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7" name="Picture 16" descr="Pg21._kelp.jpg"/>
            <p:cNvPicPr>
              <a:picLocks noChangeAspect="1"/>
            </p:cNvPicPr>
            <p:nvPr/>
          </p:nvPicPr>
          <p:blipFill>
            <a:blip r:embed="rId12" cstate="print"/>
            <a:stretch>
              <a:fillRect/>
            </a:stretch>
          </p:blipFill>
          <p:spPr>
            <a:xfrm>
              <a:off x="6096001" y="152401"/>
              <a:ext cx="1521733" cy="1014984"/>
            </a:xfrm>
            <a:prstGeom prst="rect">
              <a:avLst/>
            </a:prstGeom>
          </p:spPr>
        </p:pic>
        <p:pic>
          <p:nvPicPr>
            <p:cNvPr id="18" name="Picture 17" descr="Pg39_Blue_Rockfish.jpg"/>
            <p:cNvPicPr>
              <a:picLocks noChangeAspect="1"/>
            </p:cNvPicPr>
            <p:nvPr/>
          </p:nvPicPr>
          <p:blipFill>
            <a:blip r:embed="rId13" cstate="print"/>
            <a:stretch>
              <a:fillRect/>
            </a:stretch>
          </p:blipFill>
          <p:spPr>
            <a:xfrm>
              <a:off x="3962401" y="152401"/>
              <a:ext cx="811987" cy="1014984"/>
            </a:xfrm>
            <a:prstGeom prst="rect">
              <a:avLst/>
            </a:prstGeom>
          </p:spPr>
        </p:pic>
        <p:pic>
          <p:nvPicPr>
            <p:cNvPr id="19" name="Picture 18" descr="Pg14_marina.jpg"/>
            <p:cNvPicPr>
              <a:picLocks noChangeAspect="1"/>
            </p:cNvPicPr>
            <p:nvPr/>
          </p:nvPicPr>
          <p:blipFill>
            <a:blip r:embed="rId14"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20"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pic>
        <p:nvPicPr>
          <p:cNvPr id="3" name="Shape 229"/>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94151" y="3889398"/>
            <a:ext cx="3545475" cy="2054601"/>
          </a:xfrm>
          <a:prstGeom prst="rect">
            <a:avLst/>
          </a:prstGeom>
          <a:noFill/>
          <a:ln w="9525" cap="flat" cmpd="sng">
            <a:solidFill>
              <a:srgbClr val="000000"/>
            </a:solidFill>
            <a:prstDash val="solid"/>
            <a:round/>
            <a:headEnd type="none" w="med" len="med"/>
            <a:tailEnd type="none" w="med" len="med"/>
          </a:ln>
        </p:spPr>
      </p:pic>
      <p:sp>
        <p:nvSpPr>
          <p:cNvPr id="21" name="Rectangle 20"/>
          <p:cNvSpPr/>
          <p:nvPr/>
        </p:nvSpPr>
        <p:spPr>
          <a:xfrm>
            <a:off x="141231" y="6394561"/>
            <a:ext cx="4573300" cy="369332"/>
          </a:xfrm>
          <a:prstGeom prst="rect">
            <a:avLst/>
          </a:prstGeom>
        </p:spPr>
        <p:txBody>
          <a:bodyPr wrap="none">
            <a:spAutoFit/>
          </a:bodyPr>
          <a:lstStyle/>
          <a:p>
            <a:r>
              <a:rPr lang="en-US" dirty="0"/>
              <a:t>http://</a:t>
            </a:r>
            <a:r>
              <a:rPr lang="en-US" dirty="0" err="1"/>
              <a:t>tools.oceanspaces.org</a:t>
            </a:r>
            <a:r>
              <a:rPr lang="en-US" dirty="0"/>
              <a:t>/dash#/welcome/</a:t>
            </a:r>
          </a:p>
        </p:txBody>
      </p:sp>
    </p:spTree>
    <p:extLst>
      <p:ext uri="{BB962C8B-B14F-4D97-AF65-F5344CB8AC3E}">
        <p14:creationId xmlns:p14="http://schemas.microsoft.com/office/powerpoint/2010/main" val="3849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eanSpaces_HomePag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52554"/>
          </a:xfrm>
          <a:prstGeom prst="rect">
            <a:avLst/>
          </a:prstGeom>
        </p:spPr>
      </p:pic>
      <p:pic>
        <p:nvPicPr>
          <p:cNvPr id="11" name="Picture 10" descr="OceanSpaces_MPAMonitoringPage.tiff"/>
          <p:cNvPicPr>
            <a:picLocks noChangeAspect="1"/>
          </p:cNvPicPr>
          <p:nvPr/>
        </p:nvPicPr>
        <p:blipFill rotWithShape="1">
          <a:blip r:embed="rId4">
            <a:extLst>
              <a:ext uri="{28A0092B-C50C-407E-A947-70E740481C1C}">
                <a14:useLocalDpi xmlns:a14="http://schemas.microsoft.com/office/drawing/2010/main" val="0"/>
              </a:ext>
            </a:extLst>
          </a:blip>
          <a:srcRect l="10288" r="11658"/>
          <a:stretch/>
        </p:blipFill>
        <p:spPr>
          <a:xfrm>
            <a:off x="5917564" y="2291295"/>
            <a:ext cx="3128683" cy="3959411"/>
          </a:xfrm>
          <a:prstGeom prst="rect">
            <a:avLst/>
          </a:prstGeom>
          <a:ln>
            <a:solidFill>
              <a:srgbClr val="4F81BD"/>
            </a:solidFill>
          </a:ln>
        </p:spPr>
      </p:pic>
      <p:pic>
        <p:nvPicPr>
          <p:cNvPr id="9" name="Picture 8" descr="OceanSpaces_DataArchive.tiff"/>
          <p:cNvPicPr>
            <a:picLocks noChangeAspect="1"/>
          </p:cNvPicPr>
          <p:nvPr/>
        </p:nvPicPr>
        <p:blipFill rotWithShape="1">
          <a:blip r:embed="rId5">
            <a:extLst>
              <a:ext uri="{28A0092B-C50C-407E-A947-70E740481C1C}">
                <a14:useLocalDpi xmlns:a14="http://schemas.microsoft.com/office/drawing/2010/main" val="0"/>
              </a:ext>
            </a:extLst>
          </a:blip>
          <a:srcRect l="11319" r="10700"/>
          <a:stretch/>
        </p:blipFill>
        <p:spPr>
          <a:xfrm>
            <a:off x="467160" y="2273407"/>
            <a:ext cx="3357632" cy="4497191"/>
          </a:xfrm>
          <a:prstGeom prst="rect">
            <a:avLst/>
          </a:prstGeom>
          <a:ln w="3175" cmpd="sng">
            <a:solidFill>
              <a:srgbClr val="4F81BD"/>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5832" y="2600380"/>
            <a:ext cx="3216391" cy="4170218"/>
          </a:xfrm>
          <a:prstGeom prst="rect">
            <a:avLst/>
          </a:prstGeom>
          <a:effectLst>
            <a:outerShdw blurRad="50800" dist="38100" dir="2700000" algn="tl" rotWithShape="0">
              <a:prstClr val="black">
                <a:alpha val="40000"/>
              </a:prstClr>
            </a:outerShdw>
          </a:effectLst>
        </p:spPr>
      </p:pic>
      <p:pic>
        <p:nvPicPr>
          <p:cNvPr id="5" name="Picture 4" descr="SotNC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3161" y="2618268"/>
            <a:ext cx="3230800" cy="4170218"/>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2707" y="4042980"/>
            <a:ext cx="2628900" cy="17067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19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1000"/>
                                        <p:tgtEl>
                                          <p:spTgt spid="11"/>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82700" y="1349375"/>
            <a:ext cx="1765300" cy="70802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buFont typeface="Wingdings" pitchFamily="2" charset="2"/>
              <a:buNone/>
              <a:defRPr/>
            </a:pPr>
            <a:r>
              <a:rPr lang="en-US" sz="2000" dirty="0">
                <a:solidFill>
                  <a:prstClr val="black">
                    <a:lumMod val="75000"/>
                    <a:lumOff val="25000"/>
                  </a:prstClr>
                </a:solidFill>
              </a:rPr>
              <a:t>Identify goals </a:t>
            </a:r>
          </a:p>
          <a:p>
            <a:pPr algn="ctr">
              <a:buFont typeface="Wingdings" pitchFamily="2" charset="2"/>
              <a:buNone/>
              <a:defRPr/>
            </a:pPr>
            <a:r>
              <a:rPr lang="en-US" sz="2000" dirty="0">
                <a:solidFill>
                  <a:prstClr val="black">
                    <a:lumMod val="75000"/>
                    <a:lumOff val="25000"/>
                  </a:prstClr>
                </a:solidFill>
              </a:rPr>
              <a:t>&amp; objectives</a:t>
            </a:r>
          </a:p>
        </p:txBody>
      </p:sp>
      <p:sp>
        <p:nvSpPr>
          <p:cNvPr id="21" name="TextBox 20"/>
          <p:cNvSpPr txBox="1"/>
          <p:nvPr/>
        </p:nvSpPr>
        <p:spPr>
          <a:xfrm>
            <a:off x="381000" y="2949575"/>
            <a:ext cx="1676400" cy="70802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buFont typeface="Wingdings" pitchFamily="2" charset="2"/>
              <a:buNone/>
              <a:defRPr/>
            </a:pPr>
            <a:r>
              <a:rPr lang="en-US" sz="2000" dirty="0">
                <a:solidFill>
                  <a:prstClr val="black">
                    <a:lumMod val="75000"/>
                    <a:lumOff val="25000"/>
                  </a:prstClr>
                </a:solidFill>
              </a:rPr>
              <a:t>Implement</a:t>
            </a:r>
          </a:p>
          <a:p>
            <a:pPr algn="ctr">
              <a:buFont typeface="Wingdings" pitchFamily="2" charset="2"/>
              <a:buNone/>
              <a:defRPr/>
            </a:pPr>
            <a:r>
              <a:rPr lang="en-US" sz="2000" dirty="0">
                <a:solidFill>
                  <a:prstClr val="black">
                    <a:lumMod val="75000"/>
                    <a:lumOff val="25000"/>
                  </a:prstClr>
                </a:solidFill>
              </a:rPr>
              <a:t>MPA network</a:t>
            </a:r>
          </a:p>
        </p:txBody>
      </p:sp>
      <p:sp>
        <p:nvSpPr>
          <p:cNvPr id="22" name="Down Arrow 21"/>
          <p:cNvSpPr/>
          <p:nvPr/>
        </p:nvSpPr>
        <p:spPr bwMode="auto">
          <a:xfrm rot="21085741">
            <a:off x="906255" y="3835888"/>
            <a:ext cx="418192" cy="944613"/>
          </a:xfrm>
          <a:prstGeom prst="downArrow">
            <a:avLst>
              <a:gd name="adj1" fmla="val 50000"/>
              <a:gd name="adj2" fmla="val 48432"/>
            </a:avLst>
          </a:prstGeom>
          <a:solidFill>
            <a:schemeClr val="bg1">
              <a:lumMod val="75000"/>
            </a:schemeClr>
          </a:solidFill>
          <a:ln>
            <a:noFill/>
          </a:ln>
          <a:effectLst/>
          <a:extLst/>
        </p:spPr>
        <p:txBody>
          <a:bodyPr wrap="square">
            <a:spAutoFit/>
          </a:bodyPr>
          <a:lstStyle/>
          <a:p>
            <a:pPr marL="828675" indent="-371475">
              <a:defRPr/>
            </a:pPr>
            <a:endParaRPr lang="en-US" dirty="0">
              <a:solidFill>
                <a:prstClr val="black"/>
              </a:solidFill>
            </a:endParaRPr>
          </a:p>
        </p:txBody>
      </p:sp>
      <p:sp>
        <p:nvSpPr>
          <p:cNvPr id="23" name="TextBox 22"/>
          <p:cNvSpPr txBox="1"/>
          <p:nvPr/>
        </p:nvSpPr>
        <p:spPr>
          <a:xfrm>
            <a:off x="152400" y="5678269"/>
            <a:ext cx="3200401" cy="369332"/>
          </a:xfrm>
          <a:prstGeom prst="rect">
            <a:avLst/>
          </a:prstGeom>
          <a:noFill/>
        </p:spPr>
        <p:txBody>
          <a:bodyPr wrap="square">
            <a:spAutoFit/>
          </a:bodyPr>
          <a:lstStyle/>
          <a:p>
            <a:pPr marL="148590" algn="ctr">
              <a:defRPr/>
            </a:pPr>
            <a:r>
              <a:rPr lang="en-US" b="1" i="1" dirty="0" smtClean="0">
                <a:solidFill>
                  <a:srgbClr val="4F81BD"/>
                </a:solidFill>
              </a:rPr>
              <a:t>Baseline programs</a:t>
            </a:r>
            <a:endParaRPr lang="en-US" b="1" i="1" dirty="0">
              <a:solidFill>
                <a:srgbClr val="4F81BD"/>
              </a:solidFill>
            </a:endParaRPr>
          </a:p>
        </p:txBody>
      </p:sp>
      <p:sp>
        <p:nvSpPr>
          <p:cNvPr id="24" name="TextBox 23"/>
          <p:cNvSpPr txBox="1"/>
          <p:nvPr/>
        </p:nvSpPr>
        <p:spPr>
          <a:xfrm>
            <a:off x="1388064" y="3925887"/>
            <a:ext cx="1756185" cy="646331"/>
          </a:xfrm>
          <a:prstGeom prst="rect">
            <a:avLst/>
          </a:prstGeom>
          <a:noFill/>
          <a:ln>
            <a:noFill/>
          </a:ln>
        </p:spPr>
        <p:txBody>
          <a:bodyPr wrap="none">
            <a:spAutoFit/>
          </a:bodyPr>
          <a:lstStyle/>
          <a:p>
            <a:pPr algn="ctr">
              <a:buFont typeface="Wingdings" pitchFamily="2" charset="2"/>
              <a:buNone/>
              <a:defRPr/>
            </a:pPr>
            <a:r>
              <a:rPr lang="en-US" b="1" i="1" dirty="0">
                <a:solidFill>
                  <a:srgbClr val="4F81BD"/>
                </a:solidFill>
              </a:rPr>
              <a:t>MPA monitoring</a:t>
            </a:r>
          </a:p>
          <a:p>
            <a:pPr algn="ctr">
              <a:buFont typeface="Wingdings" pitchFamily="2" charset="2"/>
              <a:buNone/>
              <a:defRPr/>
            </a:pPr>
            <a:r>
              <a:rPr lang="en-US" b="1" i="1" dirty="0" smtClean="0">
                <a:solidFill>
                  <a:srgbClr val="4F81BD"/>
                </a:solidFill>
              </a:rPr>
              <a:t>planning</a:t>
            </a:r>
            <a:endParaRPr lang="en-US" b="1" i="1" dirty="0">
              <a:solidFill>
                <a:srgbClr val="4F81BD"/>
              </a:solidFill>
            </a:endParaRPr>
          </a:p>
        </p:txBody>
      </p:sp>
      <p:sp>
        <p:nvSpPr>
          <p:cNvPr id="25" name="Down Arrow 24"/>
          <p:cNvSpPr/>
          <p:nvPr/>
        </p:nvSpPr>
        <p:spPr bwMode="auto">
          <a:xfrm rot="1778074">
            <a:off x="908520" y="2217243"/>
            <a:ext cx="375910" cy="692078"/>
          </a:xfrm>
          <a:prstGeom prst="downArrow">
            <a:avLst>
              <a:gd name="adj1" fmla="val 50000"/>
              <a:gd name="adj2" fmla="val 48676"/>
            </a:avLst>
          </a:prstGeom>
          <a:solidFill>
            <a:schemeClr val="bg1">
              <a:lumMod val="75000"/>
            </a:schemeClr>
          </a:solidFill>
          <a:ln>
            <a:noFill/>
          </a:ln>
          <a:effectLst/>
          <a:extLst/>
        </p:spPr>
        <p:txBody>
          <a:bodyPr wrap="square">
            <a:spAutoFit/>
          </a:bodyPr>
          <a:lstStyle/>
          <a:p>
            <a:pPr marL="828675" indent="-371475">
              <a:defRPr/>
            </a:pPr>
            <a:endParaRPr lang="en-US">
              <a:solidFill>
                <a:prstClr val="black"/>
              </a:solidFill>
            </a:endParaRPr>
          </a:p>
        </p:txBody>
      </p:sp>
      <p:sp>
        <p:nvSpPr>
          <p:cNvPr id="26" name="TextBox 25"/>
          <p:cNvSpPr txBox="1"/>
          <p:nvPr/>
        </p:nvSpPr>
        <p:spPr>
          <a:xfrm>
            <a:off x="1427140" y="2242643"/>
            <a:ext cx="1531060" cy="646331"/>
          </a:xfrm>
          <a:prstGeom prst="rect">
            <a:avLst/>
          </a:prstGeom>
          <a:noFill/>
          <a:ln>
            <a:noFill/>
          </a:ln>
        </p:spPr>
        <p:txBody>
          <a:bodyPr wrap="none">
            <a:spAutoFit/>
          </a:bodyPr>
          <a:lstStyle/>
          <a:p>
            <a:pPr algn="ctr">
              <a:buFont typeface="Wingdings" pitchFamily="2" charset="2"/>
              <a:buNone/>
              <a:defRPr/>
            </a:pPr>
            <a:r>
              <a:rPr lang="en-US" b="1" i="1" dirty="0" smtClean="0">
                <a:solidFill>
                  <a:srgbClr val="4F81BD"/>
                </a:solidFill>
              </a:rPr>
              <a:t>MPA design &amp;</a:t>
            </a:r>
          </a:p>
          <a:p>
            <a:pPr algn="ctr">
              <a:buFont typeface="Wingdings" pitchFamily="2" charset="2"/>
              <a:buNone/>
              <a:defRPr/>
            </a:pPr>
            <a:r>
              <a:rPr lang="en-US" b="1" i="1" dirty="0" smtClean="0">
                <a:solidFill>
                  <a:srgbClr val="4F81BD"/>
                </a:solidFill>
              </a:rPr>
              <a:t>planning</a:t>
            </a:r>
            <a:endParaRPr lang="en-US" b="1" i="1" dirty="0">
              <a:solidFill>
                <a:srgbClr val="4F81BD"/>
              </a:solidFill>
            </a:endParaRPr>
          </a:p>
        </p:txBody>
      </p:sp>
      <p:sp>
        <p:nvSpPr>
          <p:cNvPr id="27" name="TextBox 26"/>
          <p:cNvSpPr txBox="1"/>
          <p:nvPr/>
        </p:nvSpPr>
        <p:spPr>
          <a:xfrm>
            <a:off x="813779" y="4930914"/>
            <a:ext cx="2046201" cy="707886"/>
          </a:xfrm>
          <a:prstGeom prst="rect">
            <a:avLst/>
          </a:prstGeom>
          <a:ln/>
        </p:spPr>
        <p:style>
          <a:lnRef idx="1">
            <a:schemeClr val="accent4"/>
          </a:lnRef>
          <a:fillRef idx="2">
            <a:schemeClr val="accent4"/>
          </a:fillRef>
          <a:effectRef idx="1">
            <a:schemeClr val="accent4"/>
          </a:effectRef>
          <a:fontRef idx="minor">
            <a:schemeClr val="dk1"/>
          </a:fontRef>
        </p:style>
        <p:txBody>
          <a:bodyPr wrap="none">
            <a:spAutoFit/>
          </a:bodyPr>
          <a:lstStyle/>
          <a:p>
            <a:pPr algn="ctr">
              <a:buFont typeface="Wingdings" pitchFamily="2" charset="2"/>
              <a:buNone/>
              <a:defRPr/>
            </a:pPr>
            <a:r>
              <a:rPr lang="en-US" sz="2000" dirty="0" smtClean="0">
                <a:solidFill>
                  <a:prstClr val="black">
                    <a:lumMod val="75000"/>
                    <a:lumOff val="25000"/>
                  </a:prstClr>
                </a:solidFill>
              </a:rPr>
              <a:t>Implement</a:t>
            </a:r>
          </a:p>
          <a:p>
            <a:pPr algn="ctr">
              <a:buFont typeface="Wingdings" pitchFamily="2" charset="2"/>
              <a:buNone/>
              <a:defRPr/>
            </a:pPr>
            <a:r>
              <a:rPr lang="en-US" sz="2000" dirty="0" smtClean="0">
                <a:solidFill>
                  <a:prstClr val="black">
                    <a:lumMod val="75000"/>
                    <a:lumOff val="25000"/>
                  </a:prstClr>
                </a:solidFill>
              </a:rPr>
              <a:t> MPA monitoring</a:t>
            </a:r>
            <a:endParaRPr lang="en-US" sz="2000" dirty="0">
              <a:solidFill>
                <a:prstClr val="black">
                  <a:lumMod val="75000"/>
                  <a:lumOff val="25000"/>
                </a:prstClr>
              </a:solidFill>
            </a:endParaRPr>
          </a:p>
        </p:txBody>
      </p:sp>
      <p:sp>
        <p:nvSpPr>
          <p:cNvPr id="28" name="TextBox 27"/>
          <p:cNvSpPr txBox="1"/>
          <p:nvPr/>
        </p:nvSpPr>
        <p:spPr>
          <a:xfrm>
            <a:off x="4713890" y="5766137"/>
            <a:ext cx="1382110" cy="1015663"/>
          </a:xfrm>
          <a:prstGeom prst="rect">
            <a:avLst/>
          </a:prstGeom>
          <a:ln/>
        </p:spPr>
        <p:style>
          <a:lnRef idx="1">
            <a:schemeClr val="accent4"/>
          </a:lnRef>
          <a:fillRef idx="2">
            <a:schemeClr val="accent4"/>
          </a:fillRef>
          <a:effectRef idx="1">
            <a:schemeClr val="accent4"/>
          </a:effectRef>
          <a:fontRef idx="minor">
            <a:schemeClr val="dk1"/>
          </a:fontRef>
        </p:style>
        <p:txBody>
          <a:bodyPr wrap="none">
            <a:spAutoFit/>
          </a:bodyPr>
          <a:lstStyle/>
          <a:p>
            <a:pPr algn="ctr">
              <a:buFont typeface="Wingdings" pitchFamily="2" charset="2"/>
              <a:buNone/>
              <a:defRPr/>
            </a:pPr>
            <a:r>
              <a:rPr lang="en-US" sz="2000" dirty="0" smtClean="0">
                <a:solidFill>
                  <a:prstClr val="black">
                    <a:lumMod val="75000"/>
                    <a:lumOff val="25000"/>
                  </a:prstClr>
                </a:solidFill>
              </a:rPr>
              <a:t>Report </a:t>
            </a:r>
          </a:p>
          <a:p>
            <a:pPr algn="ctr">
              <a:buFont typeface="Wingdings" pitchFamily="2" charset="2"/>
              <a:buNone/>
              <a:defRPr/>
            </a:pPr>
            <a:r>
              <a:rPr lang="en-US" sz="2000" dirty="0" smtClean="0">
                <a:solidFill>
                  <a:prstClr val="black">
                    <a:lumMod val="75000"/>
                    <a:lumOff val="25000"/>
                  </a:prstClr>
                </a:solidFill>
              </a:rPr>
              <a:t>monitoring</a:t>
            </a:r>
          </a:p>
          <a:p>
            <a:pPr algn="ctr">
              <a:buFont typeface="Wingdings" pitchFamily="2" charset="2"/>
              <a:buNone/>
              <a:defRPr/>
            </a:pPr>
            <a:r>
              <a:rPr lang="en-US" sz="2000" dirty="0" smtClean="0">
                <a:solidFill>
                  <a:prstClr val="black">
                    <a:lumMod val="75000"/>
                    <a:lumOff val="25000"/>
                  </a:prstClr>
                </a:solidFill>
              </a:rPr>
              <a:t>results</a:t>
            </a:r>
            <a:endParaRPr lang="en-US" sz="2000" dirty="0">
              <a:solidFill>
                <a:prstClr val="black">
                  <a:lumMod val="75000"/>
                  <a:lumOff val="25000"/>
                </a:prstClr>
              </a:solidFill>
            </a:endParaRPr>
          </a:p>
        </p:txBody>
      </p:sp>
      <p:sp>
        <p:nvSpPr>
          <p:cNvPr id="29" name="Down Arrow 28"/>
          <p:cNvSpPr/>
          <p:nvPr/>
        </p:nvSpPr>
        <p:spPr bwMode="auto">
          <a:xfrm rot="17475367">
            <a:off x="3562358" y="5128360"/>
            <a:ext cx="424909" cy="1465263"/>
          </a:xfrm>
          <a:prstGeom prst="downArrow">
            <a:avLst>
              <a:gd name="adj1" fmla="val 50000"/>
              <a:gd name="adj2" fmla="val 48432"/>
            </a:avLst>
          </a:prstGeom>
          <a:solidFill>
            <a:schemeClr val="bg1">
              <a:lumMod val="75000"/>
            </a:schemeClr>
          </a:solidFill>
          <a:ln>
            <a:noFill/>
          </a:ln>
          <a:effectLst/>
          <a:extLst/>
        </p:spPr>
        <p:txBody>
          <a:bodyPr wrap="square">
            <a:spAutoFit/>
          </a:bodyPr>
          <a:lstStyle/>
          <a:p>
            <a:pPr marL="828675" indent="-371475">
              <a:defRPr/>
            </a:pPr>
            <a:endParaRPr lang="en-US" dirty="0">
              <a:solidFill>
                <a:prstClr val="black"/>
              </a:solidFill>
            </a:endParaRPr>
          </a:p>
        </p:txBody>
      </p:sp>
      <p:sp>
        <p:nvSpPr>
          <p:cNvPr id="19" name="TextBox 18"/>
          <p:cNvSpPr txBox="1"/>
          <p:nvPr/>
        </p:nvSpPr>
        <p:spPr>
          <a:xfrm>
            <a:off x="7122864" y="4064168"/>
            <a:ext cx="1752404" cy="1015663"/>
          </a:xfrm>
          <a:prstGeom prst="rect">
            <a:avLst/>
          </a:prstGeom>
          <a:gradFill flip="none" rotWithShape="1">
            <a:gsLst>
              <a:gs pos="0">
                <a:schemeClr val="accent5">
                  <a:lumMod val="50000"/>
                </a:schemeClr>
              </a:gs>
              <a:gs pos="90000">
                <a:schemeClr val="accent5">
                  <a:tint val="37000"/>
                  <a:satMod val="300000"/>
                </a:schemeClr>
              </a:gs>
              <a:gs pos="100000">
                <a:schemeClr val="accent5">
                  <a:tint val="15000"/>
                  <a:satMod val="350000"/>
                </a:schemeClr>
              </a:gs>
            </a:gsLst>
            <a:lin ang="2700000" scaled="1"/>
            <a:tileRect/>
          </a:gradFill>
          <a:ln w="15875">
            <a:solidFill>
              <a:schemeClr val="tx2"/>
            </a:solidFill>
            <a:prstDash val="sysDash"/>
          </a:ln>
        </p:spPr>
        <p:style>
          <a:lnRef idx="1">
            <a:schemeClr val="accent5"/>
          </a:lnRef>
          <a:fillRef idx="2">
            <a:schemeClr val="accent5"/>
          </a:fillRef>
          <a:effectRef idx="1">
            <a:schemeClr val="accent5"/>
          </a:effectRef>
          <a:fontRef idx="minor">
            <a:schemeClr val="dk1"/>
          </a:fontRef>
        </p:style>
        <p:txBody>
          <a:bodyPr wrap="none">
            <a:spAutoFit/>
          </a:bodyPr>
          <a:lstStyle/>
          <a:p>
            <a:pPr algn="ctr">
              <a:buFont typeface="Wingdings" pitchFamily="2" charset="2"/>
              <a:buNone/>
              <a:defRPr/>
            </a:pPr>
            <a:r>
              <a:rPr lang="en-US" sz="2000" b="1" dirty="0" smtClean="0">
                <a:solidFill>
                  <a:prstClr val="black"/>
                </a:solidFill>
              </a:rPr>
              <a:t>Inform</a:t>
            </a:r>
          </a:p>
          <a:p>
            <a:pPr algn="ctr">
              <a:buFont typeface="Wingdings" pitchFamily="2" charset="2"/>
              <a:buNone/>
              <a:defRPr/>
            </a:pPr>
            <a:r>
              <a:rPr lang="en-US" sz="2000" b="1" dirty="0" smtClean="0">
                <a:solidFill>
                  <a:prstClr val="black"/>
                </a:solidFill>
              </a:rPr>
              <a:t>Adaptive</a:t>
            </a:r>
          </a:p>
          <a:p>
            <a:pPr algn="ctr">
              <a:buFont typeface="Wingdings" pitchFamily="2" charset="2"/>
              <a:buNone/>
              <a:defRPr/>
            </a:pPr>
            <a:r>
              <a:rPr lang="en-US" sz="2000" b="1" dirty="0" smtClean="0">
                <a:solidFill>
                  <a:prstClr val="black"/>
                </a:solidFill>
              </a:rPr>
              <a:t>Management</a:t>
            </a:r>
            <a:endParaRPr lang="en-US" sz="2000" b="1" dirty="0">
              <a:solidFill>
                <a:prstClr val="black"/>
              </a:solidFill>
            </a:endParaRPr>
          </a:p>
        </p:txBody>
      </p:sp>
      <p:sp>
        <p:nvSpPr>
          <p:cNvPr id="30" name="Down Arrow 29"/>
          <p:cNvSpPr/>
          <p:nvPr/>
        </p:nvSpPr>
        <p:spPr bwMode="auto">
          <a:xfrm rot="13843553">
            <a:off x="6719940" y="5008780"/>
            <a:ext cx="424909" cy="1465263"/>
          </a:xfrm>
          <a:prstGeom prst="downArrow">
            <a:avLst>
              <a:gd name="adj1" fmla="val 50000"/>
              <a:gd name="adj2" fmla="val 48432"/>
            </a:avLst>
          </a:prstGeom>
          <a:gradFill>
            <a:gsLst>
              <a:gs pos="64000">
                <a:schemeClr val="accent5">
                  <a:lumMod val="50000"/>
                </a:schemeClr>
              </a:gs>
              <a:gs pos="100000">
                <a:schemeClr val="accent5">
                  <a:tint val="37000"/>
                  <a:satMod val="300000"/>
                </a:schemeClr>
              </a:gs>
              <a:gs pos="100000">
                <a:schemeClr val="accent5">
                  <a:tint val="15000"/>
                  <a:satMod val="350000"/>
                </a:schemeClr>
              </a:gs>
            </a:gsLst>
            <a:lin ang="2700000" scaled="1"/>
          </a:gradFill>
          <a:ln>
            <a:noFill/>
          </a:ln>
          <a:effectLst/>
          <a:extLst/>
        </p:spPr>
        <p:txBody>
          <a:bodyPr wrap="square">
            <a:spAutoFit/>
          </a:bodyPr>
          <a:lstStyle/>
          <a:p>
            <a:pPr marL="828675" indent="-371475">
              <a:defRPr/>
            </a:pPr>
            <a:endParaRPr lang="en-US" dirty="0">
              <a:solidFill>
                <a:prstClr val="black"/>
              </a:solidFill>
            </a:endParaRPr>
          </a:p>
        </p:txBody>
      </p:sp>
      <p:sp>
        <p:nvSpPr>
          <p:cNvPr id="31" name="TextBox 30"/>
          <p:cNvSpPr txBox="1"/>
          <p:nvPr/>
        </p:nvSpPr>
        <p:spPr>
          <a:xfrm>
            <a:off x="7002788" y="5791200"/>
            <a:ext cx="1504899" cy="646331"/>
          </a:xfrm>
          <a:prstGeom prst="rect">
            <a:avLst/>
          </a:prstGeom>
          <a:noFill/>
          <a:ln>
            <a:noFill/>
          </a:ln>
        </p:spPr>
        <p:txBody>
          <a:bodyPr wrap="none">
            <a:spAutoFit/>
          </a:bodyPr>
          <a:lstStyle/>
          <a:p>
            <a:pPr algn="ctr">
              <a:buFont typeface="Wingdings" pitchFamily="2" charset="2"/>
              <a:buNone/>
              <a:defRPr/>
            </a:pPr>
            <a:r>
              <a:rPr lang="en-US" b="1" i="1" dirty="0" smtClean="0">
                <a:solidFill>
                  <a:srgbClr val="4F81BD"/>
                </a:solidFill>
                <a:effectLst>
                  <a:outerShdw blurRad="38100" dist="38100" dir="2700000" algn="tl">
                    <a:srgbClr val="000000">
                      <a:alpha val="43137"/>
                    </a:srgbClr>
                  </a:outerShdw>
                </a:effectLst>
              </a:rPr>
              <a:t>Communicate</a:t>
            </a:r>
          </a:p>
          <a:p>
            <a:pPr algn="ctr">
              <a:buFont typeface="Wingdings" pitchFamily="2" charset="2"/>
              <a:buNone/>
              <a:defRPr/>
            </a:pPr>
            <a:r>
              <a:rPr lang="en-US" b="1" i="1" dirty="0" smtClean="0">
                <a:solidFill>
                  <a:srgbClr val="4F81BD"/>
                </a:solidFill>
                <a:effectLst>
                  <a:outerShdw blurRad="38100" dist="38100" dir="2700000" algn="tl">
                    <a:srgbClr val="000000">
                      <a:alpha val="43137"/>
                    </a:srgbClr>
                  </a:outerShdw>
                </a:effectLst>
              </a:rPr>
              <a:t>results</a:t>
            </a:r>
            <a:endParaRPr lang="en-US" b="1" i="1" dirty="0">
              <a:solidFill>
                <a:srgbClr val="4F81BD"/>
              </a:solidFill>
              <a:effectLst>
                <a:outerShdw blurRad="38100" dist="38100" dir="2700000" algn="tl">
                  <a:srgbClr val="000000">
                    <a:alpha val="43137"/>
                  </a:srgbClr>
                </a:outerShdw>
              </a:effectLst>
            </a:endParaRPr>
          </a:p>
        </p:txBody>
      </p:sp>
      <p:sp>
        <p:nvSpPr>
          <p:cNvPr id="38" name="TextBox 37"/>
          <p:cNvSpPr txBox="1"/>
          <p:nvPr/>
        </p:nvSpPr>
        <p:spPr>
          <a:xfrm>
            <a:off x="2514600" y="4992469"/>
            <a:ext cx="2438400" cy="646331"/>
          </a:xfrm>
          <a:prstGeom prst="rect">
            <a:avLst/>
          </a:prstGeom>
          <a:noFill/>
          <a:ln>
            <a:noFill/>
          </a:ln>
        </p:spPr>
        <p:txBody>
          <a:bodyPr wrap="square">
            <a:spAutoFit/>
          </a:bodyPr>
          <a:lstStyle/>
          <a:p>
            <a:pPr algn="ctr">
              <a:buFont typeface="Wingdings" pitchFamily="2" charset="2"/>
              <a:buNone/>
              <a:defRPr/>
            </a:pPr>
            <a:r>
              <a:rPr lang="en-US" b="1" i="1" dirty="0" smtClean="0">
                <a:solidFill>
                  <a:srgbClr val="4F81BD"/>
                </a:solidFill>
              </a:rPr>
              <a:t>Collect &amp; </a:t>
            </a:r>
          </a:p>
          <a:p>
            <a:pPr algn="ctr">
              <a:buFont typeface="Wingdings" pitchFamily="2" charset="2"/>
              <a:buNone/>
              <a:defRPr/>
            </a:pPr>
            <a:r>
              <a:rPr lang="en-US" b="1" i="1" dirty="0">
                <a:solidFill>
                  <a:srgbClr val="4F81BD"/>
                </a:solidFill>
              </a:rPr>
              <a:t> </a:t>
            </a:r>
            <a:r>
              <a:rPr lang="en-US" b="1" i="1" dirty="0" smtClean="0">
                <a:solidFill>
                  <a:srgbClr val="4F81BD"/>
                </a:solidFill>
              </a:rPr>
              <a:t>          analyze data</a:t>
            </a:r>
            <a:endParaRPr lang="en-US" b="1" i="1" dirty="0">
              <a:solidFill>
                <a:srgbClr val="4F81BD"/>
              </a:solidFill>
            </a:endParaRPr>
          </a:p>
        </p:txBody>
      </p:sp>
      <p:sp>
        <p:nvSpPr>
          <p:cNvPr id="3" name="Rectangle 2"/>
          <p:cNvSpPr/>
          <p:nvPr/>
        </p:nvSpPr>
        <p:spPr>
          <a:xfrm>
            <a:off x="340868" y="190016"/>
            <a:ext cx="7434823" cy="646331"/>
          </a:xfrm>
          <a:prstGeom prst="rect">
            <a:avLst/>
          </a:prstGeom>
        </p:spPr>
        <p:txBody>
          <a:bodyPr wrap="square">
            <a:spAutoFit/>
          </a:bodyPr>
          <a:lstStyle/>
          <a:p>
            <a:r>
              <a:rPr lang="en-US" altLang="en-US" sz="3600" b="1" dirty="0" smtClean="0">
                <a:solidFill>
                  <a:schemeClr val="tx2"/>
                </a:solidFill>
                <a:latin typeface="Trebuchet MS"/>
                <a:cs typeface="Trebuchet MS"/>
              </a:rPr>
              <a:t>Informing </a:t>
            </a:r>
            <a:r>
              <a:rPr lang="en-US" altLang="en-US" sz="3600" b="1" dirty="0">
                <a:solidFill>
                  <a:schemeClr val="tx2"/>
                </a:solidFill>
                <a:latin typeface="Trebuchet MS"/>
                <a:cs typeface="Trebuchet MS"/>
              </a:rPr>
              <a:t>MPA Management</a:t>
            </a:r>
            <a:endParaRPr lang="en-US" sz="3600" dirty="0">
              <a:solidFill>
                <a:schemeClr val="tx2"/>
              </a:solidFill>
              <a:latin typeface="Trebuchet MS"/>
              <a:cs typeface="Trebuchet MS"/>
            </a:endParaRPr>
          </a:p>
        </p:txBody>
      </p:sp>
      <p:pic>
        <p:nvPicPr>
          <p:cNvPr id="35" name="Shape 1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69863" y="1442824"/>
            <a:ext cx="2063577" cy="2621344"/>
          </a:xfrm>
          <a:prstGeom prst="rect">
            <a:avLst/>
          </a:prstGeom>
          <a:noFill/>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911" y="1785688"/>
            <a:ext cx="2929927" cy="1915514"/>
          </a:xfrm>
          <a:prstGeom prst="rect">
            <a:avLst/>
          </a:prstGeom>
          <a:ln>
            <a:solidFill>
              <a:schemeClr val="tx1"/>
            </a:solidFill>
          </a:ln>
        </p:spPr>
      </p:pic>
      <p:cxnSp>
        <p:nvCxnSpPr>
          <p:cNvPr id="20" name="Shape 289"/>
          <p:cNvCxnSpPr/>
          <p:nvPr/>
        </p:nvCxnSpPr>
        <p:spPr>
          <a:xfrm>
            <a:off x="340868" y="936202"/>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44368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3381523"/>
            <a:ext cx="4343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717838" y="4245275"/>
            <a:ext cx="4343400" cy="2338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222038" y="2642353"/>
            <a:ext cx="8839200" cy="3941534"/>
            <a:chOff x="152400" y="1012209"/>
            <a:chExt cx="8839200" cy="3941534"/>
          </a:xfrm>
        </p:grpSpPr>
        <p:sp>
          <p:nvSpPr>
            <p:cNvPr id="2" name="Rounded Rectangle 1"/>
            <p:cNvSpPr/>
            <p:nvPr/>
          </p:nvSpPr>
          <p:spPr>
            <a:xfrm>
              <a:off x="2819400" y="1012209"/>
              <a:ext cx="35052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4648200" y="1751379"/>
              <a:ext cx="4343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66326" y="2587836"/>
              <a:ext cx="4343400" cy="2365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743200" y="1024337"/>
              <a:ext cx="3657600" cy="461665"/>
            </a:xfrm>
            <a:prstGeom prst="rect">
              <a:avLst/>
            </a:prstGeom>
            <a:noFill/>
          </p:spPr>
          <p:txBody>
            <a:bodyPr wrap="square" rtlCol="0">
              <a:spAutoFit/>
            </a:bodyPr>
            <a:lstStyle/>
            <a:p>
              <a:pPr algn="ctr"/>
              <a:r>
                <a:rPr lang="en-US" sz="2400" dirty="0" smtClean="0"/>
                <a:t>Program Manager (1)</a:t>
              </a:r>
              <a:endParaRPr lang="en-US" sz="2400" dirty="0"/>
            </a:p>
          </p:txBody>
        </p:sp>
        <p:sp>
          <p:nvSpPr>
            <p:cNvPr id="14" name="TextBox 13"/>
            <p:cNvSpPr txBox="1"/>
            <p:nvPr/>
          </p:nvSpPr>
          <p:spPr>
            <a:xfrm>
              <a:off x="152400" y="1778675"/>
              <a:ext cx="4343400" cy="461665"/>
            </a:xfrm>
            <a:prstGeom prst="rect">
              <a:avLst/>
            </a:prstGeom>
            <a:noFill/>
          </p:spPr>
          <p:txBody>
            <a:bodyPr wrap="square" rtlCol="0">
              <a:spAutoFit/>
            </a:bodyPr>
            <a:lstStyle/>
            <a:p>
              <a:pPr algn="ctr"/>
              <a:r>
                <a:rPr lang="en-US" sz="2400" b="1" dirty="0" smtClean="0"/>
                <a:t>MPA Statewide Management</a:t>
              </a:r>
              <a:endParaRPr lang="en-US" sz="2400" b="1" dirty="0"/>
            </a:p>
          </p:txBody>
        </p:sp>
        <p:sp>
          <p:nvSpPr>
            <p:cNvPr id="15" name="TextBox 14"/>
            <p:cNvSpPr txBox="1"/>
            <p:nvPr/>
          </p:nvSpPr>
          <p:spPr>
            <a:xfrm>
              <a:off x="4648200" y="1778675"/>
              <a:ext cx="4343400" cy="461665"/>
            </a:xfrm>
            <a:prstGeom prst="rect">
              <a:avLst/>
            </a:prstGeom>
            <a:noFill/>
          </p:spPr>
          <p:txBody>
            <a:bodyPr wrap="square" rtlCol="0">
              <a:spAutoFit/>
            </a:bodyPr>
            <a:lstStyle/>
            <a:p>
              <a:pPr algn="ctr"/>
              <a:r>
                <a:rPr lang="en-US" sz="2400" b="1" dirty="0" smtClean="0"/>
                <a:t>MPA Education and Outreach</a:t>
              </a:r>
              <a:endParaRPr lang="en-US" sz="2400" b="1" dirty="0"/>
            </a:p>
          </p:txBody>
        </p:sp>
        <p:sp>
          <p:nvSpPr>
            <p:cNvPr id="16" name="TextBox 15"/>
            <p:cNvSpPr txBox="1"/>
            <p:nvPr/>
          </p:nvSpPr>
          <p:spPr>
            <a:xfrm>
              <a:off x="156949" y="2801294"/>
              <a:ext cx="4343400" cy="1938992"/>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smtClean="0"/>
                <a:t>Supervisor (1)</a:t>
              </a:r>
            </a:p>
            <a:p>
              <a:pPr marL="342900" indent="-342900" algn="l">
                <a:buFont typeface="Arial" panose="020B0604020202020204" pitchFamily="34" charset="0"/>
                <a:buChar char="•"/>
              </a:pPr>
              <a:r>
                <a:rPr lang="en-US" sz="2400" dirty="0" smtClean="0"/>
                <a:t>Fulltime MPA management (2)</a:t>
              </a:r>
            </a:p>
            <a:p>
              <a:pPr marL="342900" indent="-342900" algn="l">
                <a:buFont typeface="Arial" panose="020B0604020202020204" pitchFamily="34" charset="0"/>
                <a:buChar char="•"/>
              </a:pPr>
              <a:r>
                <a:rPr lang="en-US" sz="2400" dirty="0" smtClean="0"/>
                <a:t>Scientific collecting permits (2)</a:t>
              </a:r>
            </a:p>
            <a:p>
              <a:pPr marL="342900" indent="-342900" algn="l">
                <a:buFont typeface="Arial" panose="020B0604020202020204" pitchFamily="34" charset="0"/>
                <a:buChar char="•"/>
              </a:pPr>
              <a:r>
                <a:rPr lang="en-US" sz="2400" dirty="0" smtClean="0"/>
                <a:t>ROV data collection (1)</a:t>
              </a:r>
            </a:p>
            <a:p>
              <a:pPr marL="342900" indent="-342900" algn="l">
                <a:buFont typeface="Arial" panose="020B0604020202020204" pitchFamily="34" charset="0"/>
                <a:buChar char="•"/>
              </a:pPr>
              <a:r>
                <a:rPr lang="en-US" sz="2400" dirty="0" smtClean="0"/>
                <a:t>MPA GIS (1)</a:t>
              </a:r>
              <a:endParaRPr lang="en-US" sz="2400" dirty="0"/>
            </a:p>
          </p:txBody>
        </p:sp>
        <p:sp>
          <p:nvSpPr>
            <p:cNvPr id="17" name="TextBox 16"/>
            <p:cNvSpPr txBox="1"/>
            <p:nvPr/>
          </p:nvSpPr>
          <p:spPr>
            <a:xfrm>
              <a:off x="4648200" y="2815092"/>
              <a:ext cx="4343400" cy="1200329"/>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smtClean="0"/>
                <a:t>Supervisor (1)</a:t>
              </a:r>
            </a:p>
            <a:p>
              <a:pPr marL="342900" indent="-342900" algn="l">
                <a:buFont typeface="Arial" panose="020B0604020202020204" pitchFamily="34" charset="0"/>
                <a:buChar char="•"/>
              </a:pPr>
              <a:r>
                <a:rPr lang="en-US" sz="2400" dirty="0" smtClean="0"/>
                <a:t>Fulltime MPA education and outreach (4)</a:t>
              </a:r>
              <a:endParaRPr lang="en-US" sz="2400" dirty="0"/>
            </a:p>
          </p:txBody>
        </p:sp>
        <p:sp>
          <p:nvSpPr>
            <p:cNvPr id="20" name="Bent-Up Arrow 19"/>
            <p:cNvSpPr/>
            <p:nvPr/>
          </p:nvSpPr>
          <p:spPr>
            <a:xfrm rot="10800000">
              <a:off x="2026124" y="1229378"/>
              <a:ext cx="762000" cy="441764"/>
            </a:xfrm>
            <a:prstGeom prst="ben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6" name="Bent-Up Arrow 25"/>
            <p:cNvSpPr/>
            <p:nvPr/>
          </p:nvSpPr>
          <p:spPr>
            <a:xfrm rot="10800000" flipH="1">
              <a:off x="6347346" y="1229379"/>
              <a:ext cx="762000" cy="441764"/>
            </a:xfrm>
            <a:prstGeom prst="ben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cxnSp>
        <p:nvCxnSpPr>
          <p:cNvPr id="24" name="Straight Connector 23"/>
          <p:cNvCxnSpPr>
            <a:stCxn id="9" idx="2"/>
            <a:endCxn id="10" idx="0"/>
          </p:cNvCxnSpPr>
          <p:nvPr/>
        </p:nvCxnSpPr>
        <p:spPr>
          <a:xfrm>
            <a:off x="2400300" y="3991123"/>
            <a:ext cx="7364" cy="22685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8" idx="2"/>
            <a:endCxn id="13" idx="0"/>
          </p:cNvCxnSpPr>
          <p:nvPr/>
        </p:nvCxnSpPr>
        <p:spPr>
          <a:xfrm>
            <a:off x="6889538" y="3991123"/>
            <a:ext cx="0" cy="2541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04800" y="360811"/>
            <a:ext cx="8832637" cy="1138773"/>
          </a:xfrm>
          <a:prstGeom prst="rect">
            <a:avLst/>
          </a:prstGeom>
          <a:noFill/>
        </p:spPr>
        <p:txBody>
          <a:bodyPr wrap="square" rtlCol="0">
            <a:spAutoFit/>
          </a:bodyPr>
          <a:lstStyle/>
          <a:p>
            <a:r>
              <a:rPr lang="en-US" sz="3600" b="1" dirty="0" smtClean="0">
                <a:solidFill>
                  <a:schemeClr val="tx2"/>
                </a:solidFill>
                <a:latin typeface="Trebuchet MS"/>
                <a:cs typeface="Trebuchet MS"/>
              </a:rPr>
              <a:t>California Department of Fish &amp; Wildlife</a:t>
            </a:r>
          </a:p>
          <a:p>
            <a:r>
              <a:rPr lang="en-US" sz="3200" b="1" i="1" dirty="0" smtClean="0">
                <a:solidFill>
                  <a:schemeClr val="tx2"/>
                </a:solidFill>
                <a:latin typeface="Trebuchet MS"/>
                <a:cs typeface="Trebuchet MS"/>
              </a:rPr>
              <a:t>Role = Management Lead</a:t>
            </a:r>
            <a:endParaRPr lang="en-US" sz="3200" i="1" dirty="0">
              <a:solidFill>
                <a:schemeClr val="tx2"/>
              </a:solidFill>
              <a:latin typeface="Trebuchet MS"/>
              <a:cs typeface="Trebuchet MS"/>
            </a:endParaRPr>
          </a:p>
        </p:txBody>
      </p:sp>
      <p:pic>
        <p:nvPicPr>
          <p:cNvPr id="35" name="Picture 34" descr="_CDFW shield-01.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862" y="1903546"/>
            <a:ext cx="999457" cy="1278067"/>
          </a:xfrm>
          <a:prstGeom prst="rect">
            <a:avLst/>
          </a:prstGeom>
        </p:spPr>
      </p:pic>
      <p:cxnSp>
        <p:nvCxnSpPr>
          <p:cNvPr id="36" name="Shape 289"/>
          <p:cNvCxnSpPr/>
          <p:nvPr/>
        </p:nvCxnSpPr>
        <p:spPr>
          <a:xfrm>
            <a:off x="304800" y="1592816"/>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56555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p:cNvGraphicFramePr>
            <a:graphicFrameLocks noGrp="1"/>
          </p:cNvGraphicFramePr>
          <p:nvPr>
            <p:extLst>
              <p:ext uri="{D42A27DB-BD31-4B8C-83A1-F6EECF244321}">
                <p14:modId xmlns:p14="http://schemas.microsoft.com/office/powerpoint/2010/main" val="2666752255"/>
              </p:ext>
            </p:extLst>
          </p:nvPr>
        </p:nvGraphicFramePr>
        <p:xfrm>
          <a:off x="355601" y="117630"/>
          <a:ext cx="8415866" cy="6115560"/>
        </p:xfrm>
        <a:graphic>
          <a:graphicData uri="http://schemas.openxmlformats.org/drawingml/2006/table">
            <a:tbl>
              <a:tblPr firstRow="1" bandRow="1">
                <a:effectLst>
                  <a:outerShdw blurRad="50800" dist="38100" dir="2700000" algn="tl" rotWithShape="0">
                    <a:srgbClr val="39639D">
                      <a:lumMod val="50000"/>
                      <a:lumOff val="50000"/>
                      <a:alpha val="40000"/>
                    </a:srgbClr>
                  </a:outerShdw>
                </a:effectLst>
              </a:tblPr>
              <a:tblGrid>
                <a:gridCol w="2860308"/>
                <a:gridCol w="1389958"/>
                <a:gridCol w="1388533"/>
                <a:gridCol w="1388533"/>
                <a:gridCol w="1388534"/>
              </a:tblGrid>
              <a:tr h="2329792">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en-US" sz="3600" cap="small" baseline="0" dirty="0" smtClean="0">
                          <a:solidFill>
                            <a:srgbClr val="1F497D"/>
                          </a:solidFill>
                          <a:latin typeface="+mn-lt"/>
                        </a:rPr>
                        <a:t>Status of </a:t>
                      </a:r>
                    </a:p>
                    <a:p>
                      <a:pPr algn="ctr"/>
                      <a:r>
                        <a:rPr lang="en-US" sz="3600" cap="small" baseline="0" dirty="0" smtClean="0">
                          <a:solidFill>
                            <a:srgbClr val="1F497D"/>
                          </a:solidFill>
                          <a:latin typeface="+mn-lt"/>
                        </a:rPr>
                        <a:t>Regional Baseline Monitoring</a:t>
                      </a:r>
                    </a:p>
                    <a:p>
                      <a:pPr algn="ctr"/>
                      <a:endParaRPr lang="en-US" sz="1600" dirty="0">
                        <a:solidFill>
                          <a:schemeClr val="tx1"/>
                        </a:solidFill>
                        <a:latin typeface="+mn-lt"/>
                      </a:endParaRPr>
                    </a:p>
                  </a:txBody>
                  <a:tcPr marL="96318" marR="96318" marT="48159" marB="4815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endParaRPr lang="en-US" sz="1900" dirty="0">
                        <a:latin typeface="+mn-lt"/>
                        <a:cs typeface="Arial" panose="020B0604020202020204" pitchFamily="34" charset="0"/>
                      </a:endParaRPr>
                    </a:p>
                  </a:txBody>
                  <a:tcPr marL="96318" marR="96318" marT="48159" marB="48159" vert="vert27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w="50800" prst="hardEdge"/>
                      <a:lightRig rig="flood" dir="t"/>
                    </a:cell3D>
                    <a:no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endParaRPr lang="en-US" sz="1900" dirty="0">
                        <a:latin typeface="+mn-lt"/>
                        <a:cs typeface="Arial" panose="020B0604020202020204" pitchFamily="34" charset="0"/>
                      </a:endParaRPr>
                    </a:p>
                  </a:txBody>
                  <a:tcPr marL="96318" marR="96318" marT="48159" marB="48159" vert="vert27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w="50800" prst="hardEdge"/>
                      <a:lightRig rig="flood" dir="t"/>
                    </a:cell3D>
                    <a:no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endParaRPr lang="en-US" sz="1900" dirty="0">
                        <a:latin typeface="+mn-lt"/>
                        <a:cs typeface="Arial" panose="020B0604020202020204" pitchFamily="34" charset="0"/>
                      </a:endParaRPr>
                    </a:p>
                  </a:txBody>
                  <a:tcPr marL="96318" marR="96318" marT="48159" marB="48159" vert="vert27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w="50800" prst="hardEdge"/>
                      <a:lightRig rig="flood" dir="t"/>
                    </a:cell3D>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900" dirty="0">
                        <a:latin typeface="+mn-lt"/>
                        <a:cs typeface="Arial" panose="020B0604020202020204" pitchFamily="34" charset="0"/>
                      </a:endParaRPr>
                    </a:p>
                  </a:txBody>
                  <a:tcPr marL="96318" marR="96318" marT="48159" marB="48159" vert="vert27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cell3D prstMaterial="dkEdge">
                      <a:bevel w="50800" prst="hardEdge"/>
                      <a:lightRig rig="flood" dir="t"/>
                    </a:cell3D>
                    <a:noFill/>
                  </a:tcPr>
                </a:tc>
              </a:tr>
              <a:tr h="886519">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0" lvl="3" algn="l">
                        <a:spcAft>
                          <a:spcPts val="0"/>
                        </a:spcAft>
                      </a:pPr>
                      <a:r>
                        <a:rPr lang="en-US" sz="2400" b="1" dirty="0" smtClean="0">
                          <a:latin typeface="+mn-lt"/>
                        </a:rPr>
                        <a:t>Central Coast</a:t>
                      </a:r>
                    </a:p>
                  </a:txBody>
                  <a:tcPr marL="96318" marR="96318" marT="48159" marB="48159" anchor="ctr">
                    <a:lnL w="12700" cap="flat" cmpd="sng" algn="ctr">
                      <a:noFill/>
                      <a:prstDash val="solid"/>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2007</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2007-2012</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2012-2013</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cs typeface="Arial" panose="020B0604020202020204" pitchFamily="34" charset="0"/>
                        </a:rPr>
                        <a:t>2013</a:t>
                      </a:r>
                      <a:endParaRPr lang="en-US" sz="1900" dirty="0">
                        <a:latin typeface="+mn-lt"/>
                        <a:cs typeface="Arial" panose="020B0604020202020204" pitchFamily="34" charset="0"/>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903903">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North Central Coast</a:t>
                      </a:r>
                    </a:p>
                  </a:txBody>
                  <a:tcPr marL="96318" marR="96318" marT="48159" marB="48159" anchor="ctr">
                    <a:lnL w="12700" cap="flat" cmpd="sng" algn="ctr">
                      <a:noFill/>
                      <a:prstDash val="solid"/>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2010</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2010-2014</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900" b="0" i="0" u="none" strike="noStrike" dirty="0" smtClean="0">
                          <a:solidFill>
                            <a:schemeClr val="tx1"/>
                          </a:solidFill>
                          <a:effectLst/>
                          <a:latin typeface="+mn-lt"/>
                        </a:rPr>
                        <a:t>2014-2015</a:t>
                      </a:r>
                      <a:endParaRPr lang="en-US" sz="1900" b="0" i="0" u="none" strike="noStrike" dirty="0">
                        <a:solidFill>
                          <a:schemeClr val="tx1"/>
                        </a:solidFill>
                        <a:effectLst/>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i="0" dirty="0" smtClean="0">
                          <a:solidFill>
                            <a:schemeClr val="tx1"/>
                          </a:solidFill>
                          <a:latin typeface="+mn-lt"/>
                        </a:rPr>
                        <a:t>2016</a:t>
                      </a:r>
                      <a:endParaRPr lang="en-US" sz="1900" i="0" dirty="0">
                        <a:solidFill>
                          <a:schemeClr val="tx1"/>
                        </a:solidFill>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r h="869137">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South Coast</a:t>
                      </a:r>
                    </a:p>
                  </a:txBody>
                  <a:tcPr marL="96318" marR="96318" marT="48159" marB="48159" anchor="ctr">
                    <a:lnL w="12700" cap="flat" cmpd="sng" algn="ctr">
                      <a:noFill/>
                      <a:prstDash val="solid"/>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2011</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2011-2015</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i="1" dirty="0" smtClean="0">
                          <a:solidFill>
                            <a:schemeClr val="tx1"/>
                          </a:solidFill>
                          <a:latin typeface="+mn-lt"/>
                        </a:rPr>
                        <a:t>2016-2017</a:t>
                      </a:r>
                      <a:endParaRPr lang="en-US" sz="1900" i="1" dirty="0">
                        <a:solidFill>
                          <a:schemeClr val="tx1"/>
                        </a:solidFill>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i="1" dirty="0" smtClean="0">
                          <a:solidFill>
                            <a:schemeClr val="tx1"/>
                          </a:solidFill>
                          <a:latin typeface="+mn-lt"/>
                        </a:rPr>
                        <a:t>2017</a:t>
                      </a:r>
                      <a:endParaRPr lang="en-US" sz="1900" i="1" dirty="0">
                        <a:solidFill>
                          <a:schemeClr val="tx1"/>
                        </a:solidFill>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921284">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North Coast</a:t>
                      </a:r>
                    </a:p>
                  </a:txBody>
                  <a:tcPr marL="96318" marR="96318" marT="48159" marB="48159" anchor="ctr">
                    <a:lnL w="12700" cap="flat" cmpd="sng" algn="ctr">
                      <a:noFill/>
                      <a:prstDash val="solid"/>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dirty="0" smtClean="0">
                          <a:latin typeface="+mn-lt"/>
                        </a:rPr>
                        <a:t>2013</a:t>
                      </a:r>
                      <a:endParaRPr lang="en-US" sz="1900" dirty="0">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i="0" dirty="0" smtClean="0">
                          <a:solidFill>
                            <a:schemeClr val="tx1"/>
                          </a:solidFill>
                          <a:latin typeface="+mn-lt"/>
                        </a:rPr>
                        <a:t>2014-2017</a:t>
                      </a:r>
                      <a:endParaRPr lang="en-US" sz="1900" i="0" dirty="0">
                        <a:solidFill>
                          <a:schemeClr val="tx1"/>
                        </a:solidFill>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i="1" dirty="0" smtClean="0">
                          <a:solidFill>
                            <a:schemeClr val="tx1"/>
                          </a:solidFill>
                          <a:latin typeface="+mn-lt"/>
                        </a:rPr>
                        <a:t>2017-2018</a:t>
                      </a:r>
                      <a:endParaRPr lang="en-US" sz="1900" i="1" dirty="0">
                        <a:solidFill>
                          <a:schemeClr val="tx1"/>
                        </a:solidFill>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2C5BC"/>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i="1" dirty="0" smtClean="0">
                          <a:solidFill>
                            <a:schemeClr val="tx1"/>
                          </a:solidFill>
                          <a:latin typeface="+mn-lt"/>
                        </a:rPr>
                        <a:t>2018</a:t>
                      </a:r>
                      <a:endParaRPr lang="en-US" sz="1900" i="1" dirty="0">
                        <a:solidFill>
                          <a:schemeClr val="tx1"/>
                        </a:solidFill>
                        <a:latin typeface="+mn-lt"/>
                      </a:endParaRPr>
                    </a:p>
                  </a:txBody>
                  <a:tcPr marL="96318" marR="96318" marT="48159" marB="48159"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bl>
          </a:graphicData>
        </a:graphic>
      </p:graphicFrame>
      <p:sp>
        <p:nvSpPr>
          <p:cNvPr id="59" name="TextBox 58"/>
          <p:cNvSpPr txBox="1"/>
          <p:nvPr/>
        </p:nvSpPr>
        <p:spPr>
          <a:xfrm rot="17250682">
            <a:off x="2860919" y="915481"/>
            <a:ext cx="2188369" cy="830997"/>
          </a:xfrm>
          <a:prstGeom prst="rect">
            <a:avLst/>
          </a:prstGeom>
          <a:noFill/>
          <a:ln>
            <a:noFill/>
          </a:ln>
        </p:spPr>
        <p:txBody>
          <a:bodyPr wrap="none" rtlCol="0">
            <a:spAutoFit/>
          </a:bodyPr>
          <a:lstStyle/>
          <a:p>
            <a:pPr algn="ctr" fontAlgn="auto">
              <a:spcBef>
                <a:spcPts val="0"/>
              </a:spcBef>
              <a:spcAft>
                <a:spcPts val="0"/>
              </a:spcAft>
            </a:pPr>
            <a:r>
              <a:rPr lang="en-US" sz="2400" dirty="0" smtClean="0">
                <a:solidFill>
                  <a:prstClr val="black"/>
                </a:solidFill>
                <a:latin typeface="Calibri"/>
                <a:cs typeface="Arial" panose="020B0604020202020204" pitchFamily="34" charset="0"/>
              </a:rPr>
              <a:t>Review &amp; Select </a:t>
            </a:r>
          </a:p>
          <a:p>
            <a:pPr algn="ctr" fontAlgn="auto">
              <a:spcBef>
                <a:spcPts val="0"/>
              </a:spcBef>
              <a:spcAft>
                <a:spcPts val="0"/>
              </a:spcAft>
            </a:pPr>
            <a:r>
              <a:rPr lang="en-US" sz="2400" dirty="0" smtClean="0">
                <a:solidFill>
                  <a:prstClr val="black"/>
                </a:solidFill>
                <a:latin typeface="Calibri"/>
                <a:cs typeface="Arial" panose="020B0604020202020204" pitchFamily="34" charset="0"/>
              </a:rPr>
              <a:t>Projects</a:t>
            </a:r>
          </a:p>
        </p:txBody>
      </p:sp>
      <p:sp>
        <p:nvSpPr>
          <p:cNvPr id="60" name="TextBox 59"/>
          <p:cNvSpPr txBox="1"/>
          <p:nvPr/>
        </p:nvSpPr>
        <p:spPr>
          <a:xfrm rot="17250682">
            <a:off x="5683524" y="952735"/>
            <a:ext cx="1861657" cy="830997"/>
          </a:xfrm>
          <a:prstGeom prst="rect">
            <a:avLst/>
          </a:prstGeom>
          <a:noFill/>
          <a:ln>
            <a:noFill/>
          </a:ln>
        </p:spPr>
        <p:txBody>
          <a:bodyPr wrap="none" rtlCol="0">
            <a:spAutoFit/>
          </a:bodyPr>
          <a:lstStyle/>
          <a:p>
            <a:pPr algn="ctr" fontAlgn="auto">
              <a:spcBef>
                <a:spcPts val="0"/>
              </a:spcBef>
              <a:spcAft>
                <a:spcPts val="0"/>
              </a:spcAft>
            </a:pPr>
            <a:r>
              <a:rPr lang="en-US" sz="2400" dirty="0" smtClean="0">
                <a:solidFill>
                  <a:prstClr val="black"/>
                </a:solidFill>
                <a:latin typeface="Calibri"/>
                <a:cs typeface="Arial" panose="020B0604020202020204" pitchFamily="34" charset="0"/>
              </a:rPr>
              <a:t>Synthesize &amp;</a:t>
            </a:r>
          </a:p>
          <a:p>
            <a:pPr algn="ctr" fontAlgn="auto">
              <a:spcBef>
                <a:spcPts val="0"/>
              </a:spcBef>
              <a:spcAft>
                <a:spcPts val="0"/>
              </a:spcAft>
            </a:pPr>
            <a:r>
              <a:rPr lang="en-US" sz="2400" dirty="0" smtClean="0">
                <a:solidFill>
                  <a:prstClr val="black"/>
                </a:solidFill>
                <a:latin typeface="Calibri"/>
                <a:cs typeface="Arial" panose="020B0604020202020204" pitchFamily="34" charset="0"/>
              </a:rPr>
              <a:t>Share Results</a:t>
            </a:r>
            <a:endParaRPr lang="en-US" sz="2400" dirty="0">
              <a:solidFill>
                <a:prstClr val="black"/>
              </a:solidFill>
              <a:latin typeface="Calibri"/>
              <a:cs typeface="Arial" panose="020B0604020202020204" pitchFamily="34" charset="0"/>
            </a:endParaRPr>
          </a:p>
        </p:txBody>
      </p:sp>
      <p:sp>
        <p:nvSpPr>
          <p:cNvPr id="62" name="TextBox 61"/>
          <p:cNvSpPr txBox="1"/>
          <p:nvPr/>
        </p:nvSpPr>
        <p:spPr>
          <a:xfrm rot="17250682">
            <a:off x="4186666" y="833790"/>
            <a:ext cx="2359690" cy="830997"/>
          </a:xfrm>
          <a:prstGeom prst="rect">
            <a:avLst/>
          </a:prstGeom>
          <a:noFill/>
          <a:ln>
            <a:noFill/>
          </a:ln>
        </p:spPr>
        <p:txBody>
          <a:bodyPr wrap="none" rtlCol="0">
            <a:spAutoFit/>
          </a:bodyPr>
          <a:lstStyle/>
          <a:p>
            <a:pPr algn="ctr" fontAlgn="auto">
              <a:spcBef>
                <a:spcPts val="0"/>
              </a:spcBef>
              <a:spcAft>
                <a:spcPts val="0"/>
              </a:spcAft>
            </a:pPr>
            <a:r>
              <a:rPr lang="en-US" sz="2400" dirty="0" smtClean="0">
                <a:solidFill>
                  <a:prstClr val="black"/>
                </a:solidFill>
                <a:latin typeface="Calibri"/>
                <a:cs typeface="Arial" panose="020B0604020202020204" pitchFamily="34" charset="0"/>
              </a:rPr>
              <a:t>Collect &amp; Analyze </a:t>
            </a:r>
          </a:p>
          <a:p>
            <a:pPr algn="ctr" fontAlgn="auto">
              <a:spcBef>
                <a:spcPts val="0"/>
              </a:spcBef>
              <a:spcAft>
                <a:spcPts val="0"/>
              </a:spcAft>
            </a:pPr>
            <a:r>
              <a:rPr lang="en-US" sz="2400" dirty="0" smtClean="0">
                <a:solidFill>
                  <a:prstClr val="black"/>
                </a:solidFill>
                <a:latin typeface="Calibri"/>
                <a:cs typeface="Arial" panose="020B0604020202020204" pitchFamily="34" charset="0"/>
              </a:rPr>
              <a:t>Data </a:t>
            </a:r>
            <a:endParaRPr lang="en-US" sz="2400" dirty="0">
              <a:solidFill>
                <a:prstClr val="black"/>
              </a:solidFill>
              <a:latin typeface="Calibri"/>
              <a:cs typeface="Arial" panose="020B0604020202020204" pitchFamily="34" charset="0"/>
            </a:endParaRPr>
          </a:p>
        </p:txBody>
      </p:sp>
      <p:sp>
        <p:nvSpPr>
          <p:cNvPr id="63" name="TextBox 62"/>
          <p:cNvSpPr txBox="1"/>
          <p:nvPr/>
        </p:nvSpPr>
        <p:spPr>
          <a:xfrm rot="17250682">
            <a:off x="7117894" y="828886"/>
            <a:ext cx="1866166" cy="1200328"/>
          </a:xfrm>
          <a:prstGeom prst="rect">
            <a:avLst/>
          </a:prstGeom>
          <a:noFill/>
          <a:ln>
            <a:noFill/>
          </a:ln>
        </p:spPr>
        <p:txBody>
          <a:bodyPr wrap="none" rtlCol="0">
            <a:spAutoFit/>
          </a:bodyPr>
          <a:lstStyle/>
          <a:p>
            <a:pPr algn="ctr" fontAlgn="auto">
              <a:spcBef>
                <a:spcPts val="0"/>
              </a:spcBef>
              <a:spcAft>
                <a:spcPts val="0"/>
              </a:spcAft>
            </a:pPr>
            <a:r>
              <a:rPr lang="en-US" sz="2400" dirty="0" smtClean="0">
                <a:solidFill>
                  <a:prstClr val="black"/>
                </a:solidFill>
                <a:latin typeface="Calibri"/>
                <a:cs typeface="Arial" panose="020B0604020202020204" pitchFamily="34" charset="0"/>
              </a:rPr>
              <a:t>5-year </a:t>
            </a:r>
          </a:p>
          <a:p>
            <a:pPr algn="ctr" fontAlgn="auto">
              <a:spcBef>
                <a:spcPts val="0"/>
              </a:spcBef>
              <a:spcAft>
                <a:spcPts val="0"/>
              </a:spcAft>
            </a:pPr>
            <a:r>
              <a:rPr lang="en-US" sz="2400" dirty="0" smtClean="0">
                <a:solidFill>
                  <a:prstClr val="black"/>
                </a:solidFill>
                <a:latin typeface="Calibri"/>
                <a:cs typeface="Arial" panose="020B0604020202020204" pitchFamily="34" charset="0"/>
              </a:rPr>
              <a:t>Management</a:t>
            </a:r>
          </a:p>
          <a:p>
            <a:pPr algn="ctr" fontAlgn="auto">
              <a:spcBef>
                <a:spcPts val="0"/>
              </a:spcBef>
              <a:spcAft>
                <a:spcPts val="0"/>
              </a:spcAft>
            </a:pPr>
            <a:r>
              <a:rPr lang="en-US" sz="2400" dirty="0" smtClean="0">
                <a:solidFill>
                  <a:prstClr val="black"/>
                </a:solidFill>
                <a:latin typeface="Calibri"/>
                <a:cs typeface="Arial" panose="020B0604020202020204" pitchFamily="34" charset="0"/>
              </a:rPr>
              <a:t>Review</a:t>
            </a:r>
            <a:endParaRPr lang="en-US" sz="2400" dirty="0">
              <a:solidFill>
                <a:prstClr val="black"/>
              </a:solidFill>
              <a:latin typeface="Calibri"/>
              <a:cs typeface="Arial" panose="020B0604020202020204" pitchFamily="34" charset="0"/>
            </a:endParaRPr>
          </a:p>
        </p:txBody>
      </p:sp>
      <p:sp>
        <p:nvSpPr>
          <p:cNvPr id="64" name="Rectangle 63"/>
          <p:cNvSpPr/>
          <p:nvPr/>
        </p:nvSpPr>
        <p:spPr bwMode="auto">
          <a:xfrm>
            <a:off x="1627301" y="6435099"/>
            <a:ext cx="419436" cy="329168"/>
          </a:xfrm>
          <a:prstGeom prst="rect">
            <a:avLst/>
          </a:prstGeom>
          <a:solidFill>
            <a:srgbClr val="DDDAFE"/>
          </a:solidFill>
          <a:ln w="9525" cap="flat" cmpd="sng" algn="ctr">
            <a:solidFill>
              <a:srgbClr val="39639D">
                <a:shade val="95000"/>
                <a:satMod val="105000"/>
              </a:srgbClr>
            </a:solidFill>
            <a:prstDash val="sysDot"/>
          </a:ln>
          <a:effectLst>
            <a:outerShdw blurRad="40000" dist="20000" dir="5400000" rotWithShape="0">
              <a:srgbClr val="000000">
                <a:alpha val="38000"/>
              </a:srgbClr>
            </a:outerShdw>
          </a:effectLst>
          <a:extLst/>
        </p:spPr>
        <p:txBody>
          <a:bodyPr vert="horz" wrap="square" lIns="91440" tIns="45720" rIns="91440" bIns="45720" numCol="1" rtlCol="0" anchor="t" anchorCtr="0" compatLnSpc="1">
            <a:prstTxWarp prst="textNoShape">
              <a:avLst/>
            </a:prstTxWarp>
            <a:spAutoFit/>
          </a:bodyPr>
          <a:lstStyle/>
          <a:p>
            <a:pPr marL="828675" marR="0" lvl="0" indent="-371475" algn="l" defTabSz="914400" eaLnBrk="1" fontAlgn="auto" latinLnBrk="0" hangingPunct="1">
              <a:lnSpc>
                <a:spcPct val="100000"/>
              </a:lnSpc>
              <a:spcBef>
                <a:spcPct val="30000"/>
              </a:spcBef>
              <a:spcAft>
                <a:spcPts val="0"/>
              </a:spcAft>
              <a:buClrTx/>
              <a:buSzTx/>
              <a:buFont typeface="Wingdings" pitchFamily="2" charset="2"/>
              <a:buChar char="Ø"/>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sp>
        <p:nvSpPr>
          <p:cNvPr id="65" name="TextBox 64"/>
          <p:cNvSpPr txBox="1"/>
          <p:nvPr/>
        </p:nvSpPr>
        <p:spPr>
          <a:xfrm>
            <a:off x="2008301" y="6400253"/>
            <a:ext cx="1447832" cy="398860"/>
          </a:xfrm>
          <a:prstGeom prst="rect">
            <a:avLst/>
          </a:prstGeom>
          <a:noFill/>
        </p:spPr>
        <p:txBody>
          <a:bodyPr wrap="none" rtlCol="0">
            <a:spAutoFit/>
          </a:bodyPr>
          <a:lstStyle/>
          <a:p>
            <a:pPr algn="l" fontAlgn="auto">
              <a:spcBef>
                <a:spcPts val="0"/>
              </a:spcBef>
              <a:spcAft>
                <a:spcPts val="0"/>
              </a:spcAft>
            </a:pPr>
            <a:r>
              <a:rPr lang="en-US" dirty="0" smtClean="0">
                <a:solidFill>
                  <a:prstClr val="black"/>
                </a:solidFill>
                <a:latin typeface="Calibri"/>
              </a:rPr>
              <a:t>= completed</a:t>
            </a:r>
            <a:endParaRPr lang="en-US" dirty="0">
              <a:solidFill>
                <a:prstClr val="black"/>
              </a:solidFill>
              <a:latin typeface="Calibri"/>
            </a:endParaRPr>
          </a:p>
        </p:txBody>
      </p:sp>
      <p:sp>
        <p:nvSpPr>
          <p:cNvPr id="66" name="Rectangle 65"/>
          <p:cNvSpPr/>
          <p:nvPr/>
        </p:nvSpPr>
        <p:spPr bwMode="auto">
          <a:xfrm>
            <a:off x="5558808" y="6435099"/>
            <a:ext cx="419436" cy="329168"/>
          </a:xfrm>
          <a:prstGeom prst="rect">
            <a:avLst/>
          </a:prstGeom>
          <a:solidFill>
            <a:srgbClr val="F2C5BC"/>
          </a:solidFill>
          <a:ln w="9525" cap="flat" cmpd="sng" algn="ctr">
            <a:solidFill>
              <a:srgbClr val="39639D">
                <a:shade val="95000"/>
                <a:satMod val="105000"/>
              </a:srgbClr>
            </a:solidFill>
            <a:prstDash val="sysDot"/>
          </a:ln>
          <a:effectLst>
            <a:outerShdw blurRad="40000" dist="20000" dir="5400000" rotWithShape="0">
              <a:srgbClr val="000000">
                <a:alpha val="38000"/>
              </a:srgbClr>
            </a:outerShdw>
          </a:effectLst>
          <a:extLst/>
        </p:spPr>
        <p:txBody>
          <a:bodyPr vert="horz" wrap="square" lIns="91440" tIns="45720" rIns="91440" bIns="45720" numCol="1" rtlCol="0" anchor="t" anchorCtr="0" compatLnSpc="1">
            <a:prstTxWarp prst="textNoShape">
              <a:avLst/>
            </a:prstTxWarp>
            <a:spAutoFit/>
          </a:bodyPr>
          <a:lstStyle/>
          <a:p>
            <a:pPr marL="828675" marR="0" lvl="0" indent="-371475" algn="l" defTabSz="914400" eaLnBrk="1" fontAlgn="auto" latinLnBrk="0" hangingPunct="1">
              <a:lnSpc>
                <a:spcPct val="100000"/>
              </a:lnSpc>
              <a:spcBef>
                <a:spcPct val="30000"/>
              </a:spcBef>
              <a:spcAft>
                <a:spcPts val="0"/>
              </a:spcAft>
              <a:buClrTx/>
              <a:buSzTx/>
              <a:buFont typeface="Wingdings" pitchFamily="2" charset="2"/>
              <a:buChar char="Ø"/>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sp>
        <p:nvSpPr>
          <p:cNvPr id="67" name="Rectangle 66"/>
          <p:cNvSpPr/>
          <p:nvPr/>
        </p:nvSpPr>
        <p:spPr bwMode="auto">
          <a:xfrm>
            <a:off x="3674669" y="6435099"/>
            <a:ext cx="419436" cy="329168"/>
          </a:xfrm>
          <a:prstGeom prst="rect">
            <a:avLst/>
          </a:prstGeom>
          <a:solidFill>
            <a:schemeClr val="accent4">
              <a:lumMod val="40000"/>
              <a:lumOff val="60000"/>
            </a:schemeClr>
          </a:solidFill>
          <a:ln w="9525" cap="flat" cmpd="sng" algn="ctr">
            <a:solidFill>
              <a:sysClr val="windowText" lastClr="000000"/>
            </a:solidFill>
            <a:prstDash val="sysDot"/>
          </a:ln>
          <a:effectLst>
            <a:outerShdw blurRad="40000" dist="20000" dir="5400000" rotWithShape="0">
              <a:srgbClr val="000000">
                <a:alpha val="38000"/>
              </a:srgbClr>
            </a:outerShdw>
          </a:effectLst>
          <a:extLst/>
        </p:spPr>
        <p:txBody>
          <a:bodyPr vert="horz" wrap="square" lIns="91440" tIns="45720" rIns="91440" bIns="45720" numCol="1" rtlCol="0" anchor="t" anchorCtr="0" compatLnSpc="1">
            <a:prstTxWarp prst="textNoShape">
              <a:avLst/>
            </a:prstTxWarp>
            <a:spAutoFit/>
          </a:bodyPr>
          <a:lstStyle/>
          <a:p>
            <a:pPr marL="828675" marR="0" lvl="0" indent="-371475" algn="l" defTabSz="914400" eaLnBrk="1" fontAlgn="auto" latinLnBrk="0" hangingPunct="1">
              <a:lnSpc>
                <a:spcPct val="100000"/>
              </a:lnSpc>
              <a:spcBef>
                <a:spcPct val="30000"/>
              </a:spcBef>
              <a:spcAft>
                <a:spcPts val="0"/>
              </a:spcAft>
              <a:buClrTx/>
              <a:buSzTx/>
              <a:buFont typeface="Wingdings" pitchFamily="2" charset="2"/>
              <a:buChar char="Ø"/>
              <a:tabLst/>
              <a:defRPr/>
            </a:pPr>
            <a:endParaRPr kumimoji="0" lang="en-US" sz="2400" b="0" i="0" u="none" strike="noStrike" kern="0" cap="none" spc="0" normalizeH="0" baseline="0" noProof="0" smtClean="0">
              <a:ln>
                <a:noFill/>
              </a:ln>
              <a:solidFill>
                <a:prstClr val="black"/>
              </a:solidFill>
              <a:effectLst/>
              <a:uLnTx/>
              <a:uFillTx/>
              <a:latin typeface="Calibri"/>
              <a:ea typeface="+mn-ea"/>
              <a:cs typeface="+mn-cs"/>
            </a:endParaRPr>
          </a:p>
        </p:txBody>
      </p:sp>
      <p:sp>
        <p:nvSpPr>
          <p:cNvPr id="68" name="TextBox 67"/>
          <p:cNvSpPr txBox="1"/>
          <p:nvPr/>
        </p:nvSpPr>
        <p:spPr>
          <a:xfrm>
            <a:off x="4048587" y="6400253"/>
            <a:ext cx="1383712" cy="398860"/>
          </a:xfrm>
          <a:prstGeom prst="rect">
            <a:avLst/>
          </a:prstGeom>
          <a:noFill/>
        </p:spPr>
        <p:txBody>
          <a:bodyPr wrap="none" rtlCol="0">
            <a:spAutoFit/>
          </a:bodyPr>
          <a:lstStyle/>
          <a:p>
            <a:pPr algn="l" fontAlgn="auto">
              <a:spcBef>
                <a:spcPts val="0"/>
              </a:spcBef>
              <a:spcAft>
                <a:spcPts val="0"/>
              </a:spcAft>
            </a:pPr>
            <a:r>
              <a:rPr lang="en-US" dirty="0" smtClean="0">
                <a:solidFill>
                  <a:prstClr val="black"/>
                </a:solidFill>
                <a:latin typeface="Calibri"/>
              </a:rPr>
              <a:t>= underway</a:t>
            </a:r>
            <a:endParaRPr lang="en-US" dirty="0">
              <a:solidFill>
                <a:prstClr val="black"/>
              </a:solidFill>
              <a:latin typeface="Calibri"/>
            </a:endParaRPr>
          </a:p>
        </p:txBody>
      </p:sp>
      <p:sp>
        <p:nvSpPr>
          <p:cNvPr id="69" name="TextBox 68"/>
          <p:cNvSpPr txBox="1"/>
          <p:nvPr/>
        </p:nvSpPr>
        <p:spPr>
          <a:xfrm>
            <a:off x="5926673" y="6400253"/>
            <a:ext cx="1699391" cy="369332"/>
          </a:xfrm>
          <a:prstGeom prst="rect">
            <a:avLst/>
          </a:prstGeom>
          <a:noFill/>
        </p:spPr>
        <p:txBody>
          <a:bodyPr wrap="none" rtlCol="0">
            <a:spAutoFit/>
          </a:bodyPr>
          <a:lstStyle/>
          <a:p>
            <a:pPr algn="l" fontAlgn="auto">
              <a:spcBef>
                <a:spcPts val="0"/>
              </a:spcBef>
              <a:spcAft>
                <a:spcPts val="0"/>
              </a:spcAft>
            </a:pPr>
            <a:r>
              <a:rPr lang="en-US" dirty="0" smtClean="0">
                <a:solidFill>
                  <a:prstClr val="black"/>
                </a:solidFill>
                <a:latin typeface="Calibri"/>
              </a:rPr>
              <a:t>= year complete</a:t>
            </a:r>
            <a:endParaRPr lang="en-US" dirty="0">
              <a:solidFill>
                <a:prstClr val="black"/>
              </a:solidFill>
              <a:latin typeface="Calibri"/>
            </a:endParaRPr>
          </a:p>
        </p:txBody>
      </p:sp>
    </p:spTree>
    <p:extLst>
      <p:ext uri="{BB962C8B-B14F-4D97-AF65-F5344CB8AC3E}">
        <p14:creationId xmlns:p14="http://schemas.microsoft.com/office/powerpoint/2010/main" val="243412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0793" y="2355851"/>
            <a:ext cx="2047764" cy="2692399"/>
          </a:xfrm>
          <a:prstGeom prst="rect">
            <a:avLst/>
          </a:prstGeom>
          <a:noFill/>
          <a:ln w="9525" cap="flat" cmpd="sng">
            <a:solidFill>
              <a:schemeClr val="tx1"/>
            </a:solidFill>
            <a:prstDash val="solid"/>
            <a:round/>
            <a:headEnd type="none" w="med" len="med"/>
            <a:tailEnd type="none" w="med" len="med"/>
          </a:ln>
        </p:spPr>
      </p:pic>
      <p:pic>
        <p:nvPicPr>
          <p:cNvPr id="7" name="Shape 2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56960" y="2937025"/>
            <a:ext cx="2238263" cy="2911325"/>
          </a:xfrm>
          <a:prstGeom prst="rect">
            <a:avLst/>
          </a:prstGeom>
          <a:noFill/>
          <a:ln w="9525" cap="flat" cmpd="sng">
            <a:solidFill>
              <a:srgbClr val="000000"/>
            </a:solidFill>
            <a:prstDash val="solid"/>
            <a:round/>
            <a:headEnd type="none" w="med" len="med"/>
            <a:tailEnd type="none" w="med" len="med"/>
          </a:ln>
        </p:spPr>
      </p:pic>
      <p:pic>
        <p:nvPicPr>
          <p:cNvPr id="8" name="Shape 2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95002" y="5645171"/>
            <a:ext cx="3204087" cy="1204394"/>
          </a:xfrm>
          <a:prstGeom prst="rect">
            <a:avLst/>
          </a:prstGeom>
          <a:noFill/>
          <a:ln>
            <a:noFill/>
          </a:ln>
        </p:spPr>
      </p:pic>
      <p:pic>
        <p:nvPicPr>
          <p:cNvPr id="3" name="Picture 2"/>
          <p:cNvPicPr>
            <a:picLocks noChangeAspect="1"/>
          </p:cNvPicPr>
          <p:nvPr/>
        </p:nvPicPr>
        <p:blipFill>
          <a:blip r:embed="rId6"/>
          <a:stretch>
            <a:fillRect/>
          </a:stretch>
        </p:blipFill>
        <p:spPr>
          <a:xfrm>
            <a:off x="1905727" y="3600859"/>
            <a:ext cx="2313630" cy="2933698"/>
          </a:xfrm>
          <a:prstGeom prst="rect">
            <a:avLst/>
          </a:prstGeom>
          <a:ln>
            <a:solidFill>
              <a:schemeClr val="tx1"/>
            </a:solidFill>
          </a:ln>
        </p:spPr>
      </p:pic>
      <p:sp>
        <p:nvSpPr>
          <p:cNvPr id="10" name="Title 1"/>
          <p:cNvSpPr txBox="1">
            <a:spLocks/>
          </p:cNvSpPr>
          <p:nvPr/>
        </p:nvSpPr>
        <p:spPr>
          <a:xfrm>
            <a:off x="317728" y="1390199"/>
            <a:ext cx="8534401" cy="6519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1F497D"/>
                </a:solidFill>
              </a:rPr>
              <a:t>Explore baseline monitoring data &amp; results</a:t>
            </a:r>
            <a:endParaRPr lang="en-US" sz="3600" b="1" dirty="0">
              <a:solidFill>
                <a:srgbClr val="1F497D"/>
              </a:solidFill>
            </a:endParaRPr>
          </a:p>
        </p:txBody>
      </p:sp>
      <p:grpSp>
        <p:nvGrpSpPr>
          <p:cNvPr id="11" name="Group 10"/>
          <p:cNvGrpSpPr/>
          <p:nvPr/>
        </p:nvGrpSpPr>
        <p:grpSpPr>
          <a:xfrm>
            <a:off x="5004" y="123650"/>
            <a:ext cx="9146204" cy="1014986"/>
            <a:chOff x="-1" y="152399"/>
            <a:chExt cx="9146204" cy="1014986"/>
          </a:xfrm>
        </p:grpSpPr>
        <p:pic>
          <p:nvPicPr>
            <p:cNvPr id="12" name="Picture 11" descr="copper rockfish.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3" name="Picture 12" descr="diver.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4" name="Picture 13" descr="Pg29_IMG_2970_rockyintertidalmonitoring.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5" name="Picture 14" descr="sanc0815_big sur_Robert Schwemmer_NOAA.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6" name="Picture 15" descr="Pg21._kelp.jpg"/>
            <p:cNvPicPr>
              <a:picLocks noChangeAspect="1"/>
            </p:cNvPicPr>
            <p:nvPr/>
          </p:nvPicPr>
          <p:blipFill>
            <a:blip r:embed="rId11" cstate="print"/>
            <a:stretch>
              <a:fillRect/>
            </a:stretch>
          </p:blipFill>
          <p:spPr>
            <a:xfrm>
              <a:off x="6096001" y="152401"/>
              <a:ext cx="1521733" cy="1014984"/>
            </a:xfrm>
            <a:prstGeom prst="rect">
              <a:avLst/>
            </a:prstGeom>
          </p:spPr>
        </p:pic>
        <p:pic>
          <p:nvPicPr>
            <p:cNvPr id="17" name="Picture 16" descr="Pg39_Blue_Rockfish.jpg"/>
            <p:cNvPicPr>
              <a:picLocks noChangeAspect="1"/>
            </p:cNvPicPr>
            <p:nvPr/>
          </p:nvPicPr>
          <p:blipFill>
            <a:blip r:embed="rId12" cstate="print"/>
            <a:stretch>
              <a:fillRect/>
            </a:stretch>
          </p:blipFill>
          <p:spPr>
            <a:xfrm>
              <a:off x="3962401" y="152401"/>
              <a:ext cx="811987" cy="1014984"/>
            </a:xfrm>
            <a:prstGeom prst="rect">
              <a:avLst/>
            </a:prstGeom>
          </p:spPr>
        </p:pic>
        <p:pic>
          <p:nvPicPr>
            <p:cNvPr id="18" name="Picture 17" descr="Pg14_marina.jpg"/>
            <p:cNvPicPr>
              <a:picLocks noChangeAspect="1"/>
            </p:cNvPicPr>
            <p:nvPr/>
          </p:nvPicPr>
          <p:blipFill>
            <a:blip r:embed="rId13"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19" name="Shape 289"/>
          <p:cNvCxnSpPr/>
          <p:nvPr/>
        </p:nvCxnSpPr>
        <p:spPr>
          <a:xfrm>
            <a:off x="317729" y="2139042"/>
            <a:ext cx="8534400" cy="0"/>
          </a:xfrm>
          <a:prstGeom prst="straightConnector1">
            <a:avLst/>
          </a:prstGeom>
          <a:noFill/>
          <a:ln w="25400" cap="flat" cmpd="sng">
            <a:solidFill>
              <a:schemeClr val="accent1"/>
            </a:solidFill>
            <a:prstDash val="solid"/>
            <a:round/>
            <a:headEnd type="none" w="med" len="med"/>
            <a:tailEnd type="none" w="med" len="med"/>
          </a:ln>
        </p:spPr>
      </p:cxnSp>
      <p:pic>
        <p:nvPicPr>
          <p:cNvPr id="20" name="Picture 19" descr="OceanSpaces_DataArchive.tiff"/>
          <p:cNvPicPr>
            <a:picLocks noChangeAspect="1"/>
          </p:cNvPicPr>
          <p:nvPr/>
        </p:nvPicPr>
        <p:blipFill rotWithShape="1">
          <a:blip r:embed="rId14">
            <a:extLst>
              <a:ext uri="{28A0092B-C50C-407E-A947-70E740481C1C}">
                <a14:useLocalDpi xmlns:a14="http://schemas.microsoft.com/office/drawing/2010/main" val="0"/>
              </a:ext>
            </a:extLst>
          </a:blip>
          <a:srcRect l="11319" r="10700" b="28555"/>
          <a:stretch/>
        </p:blipFill>
        <p:spPr>
          <a:xfrm>
            <a:off x="4935973" y="2273407"/>
            <a:ext cx="3357632" cy="3212993"/>
          </a:xfrm>
          <a:prstGeom prst="rect">
            <a:avLst/>
          </a:prstGeom>
          <a:ln w="3175" cmpd="sng">
            <a:solidFill>
              <a:srgbClr val="4F81BD"/>
            </a:solidFill>
          </a:ln>
        </p:spPr>
      </p:pic>
    </p:spTree>
    <p:extLst>
      <p:ext uri="{BB962C8B-B14F-4D97-AF65-F5344CB8AC3E}">
        <p14:creationId xmlns:p14="http://schemas.microsoft.com/office/powerpoint/2010/main" val="186549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7"/>
          <p:cNvSpPr txBox="1">
            <a:spLocks/>
          </p:cNvSpPr>
          <p:nvPr/>
        </p:nvSpPr>
        <p:spPr bwMode="auto">
          <a:xfrm>
            <a:off x="317728" y="2139042"/>
            <a:ext cx="8534401" cy="4718958"/>
          </a:xfrm>
          <a:prstGeom prst="rect">
            <a:avLst/>
          </a:prstGeom>
          <a:solidFill>
            <a:srgbClr val="FFFFFF">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sz="800" dirty="0"/>
          </a:p>
          <a:p>
            <a:r>
              <a:rPr lang="en-US" b="1" dirty="0"/>
              <a:t>Initial Spending </a:t>
            </a:r>
            <a:r>
              <a:rPr lang="en-US" b="1" dirty="0" smtClean="0"/>
              <a:t>(2016)</a:t>
            </a:r>
            <a:endParaRPr lang="en-US" dirty="0"/>
          </a:p>
          <a:p>
            <a:pPr lvl="1"/>
            <a:r>
              <a:rPr lang="en-US" dirty="0" smtClean="0"/>
              <a:t>Launch </a:t>
            </a:r>
            <a:r>
              <a:rPr lang="en-US" dirty="0"/>
              <a:t>data collection in priority </a:t>
            </a:r>
            <a:r>
              <a:rPr lang="en-US" dirty="0" smtClean="0"/>
              <a:t>ecosystems. </a:t>
            </a:r>
          </a:p>
          <a:p>
            <a:pPr lvl="1"/>
            <a:r>
              <a:rPr lang="en-US" dirty="0" smtClean="0"/>
              <a:t>Maintain </a:t>
            </a:r>
            <a:r>
              <a:rPr lang="en-US" dirty="0"/>
              <a:t>capacity of </a:t>
            </a:r>
            <a:r>
              <a:rPr lang="en-US" dirty="0" smtClean="0"/>
              <a:t>CDFW </a:t>
            </a:r>
            <a:r>
              <a:rPr lang="en-US" dirty="0"/>
              <a:t>to collect data through equipment upgrades. </a:t>
            </a:r>
          </a:p>
          <a:p>
            <a:pPr lvl="1"/>
            <a:r>
              <a:rPr lang="en-US" dirty="0"/>
              <a:t>Expand science-management collaborations through post-doctoral positions co-mentored by UC Davis and </a:t>
            </a:r>
            <a:r>
              <a:rPr lang="en-US" dirty="0" smtClean="0"/>
              <a:t>CDFW.</a:t>
            </a:r>
            <a:endParaRPr lang="en-US" dirty="0"/>
          </a:p>
          <a:p>
            <a:pPr lvl="1"/>
            <a:r>
              <a:rPr lang="en-US" dirty="0"/>
              <a:t>Support Ocean Science Trust to help the state develop monitoring that serves across agencies and mandates. </a:t>
            </a:r>
          </a:p>
          <a:p>
            <a:r>
              <a:rPr lang="en-US" b="1" dirty="0"/>
              <a:t>Statewide MPA Action Plan (2018</a:t>
            </a:r>
            <a:r>
              <a:rPr lang="en-US" b="1" dirty="0" smtClean="0"/>
              <a:t>)</a:t>
            </a:r>
            <a:endParaRPr lang="en-US" b="1" dirty="0"/>
          </a:p>
        </p:txBody>
      </p:sp>
      <p:sp>
        <p:nvSpPr>
          <p:cNvPr id="5" name="Title 1"/>
          <p:cNvSpPr txBox="1">
            <a:spLocks/>
          </p:cNvSpPr>
          <p:nvPr/>
        </p:nvSpPr>
        <p:spPr>
          <a:xfrm>
            <a:off x="317728" y="1390199"/>
            <a:ext cx="7911871" cy="6519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1F497D"/>
                </a:solidFill>
              </a:rPr>
              <a:t>Statewide Long-term Monitoring	</a:t>
            </a:r>
            <a:endParaRPr lang="en-US" sz="3600" b="1" dirty="0">
              <a:solidFill>
                <a:srgbClr val="1F497D"/>
              </a:solidFill>
            </a:endParaRPr>
          </a:p>
        </p:txBody>
      </p:sp>
      <p:grpSp>
        <p:nvGrpSpPr>
          <p:cNvPr id="6" name="Group 5"/>
          <p:cNvGrpSpPr/>
          <p:nvPr/>
        </p:nvGrpSpPr>
        <p:grpSpPr>
          <a:xfrm>
            <a:off x="5004" y="123650"/>
            <a:ext cx="9146204" cy="1014986"/>
            <a:chOff x="-1" y="152399"/>
            <a:chExt cx="9146204" cy="1014986"/>
          </a:xfrm>
        </p:grpSpPr>
        <p:pic>
          <p:nvPicPr>
            <p:cNvPr id="7" name="Picture 6" descr="copper rockf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8" name="Picture 7" descr="d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9" name="Picture 8" descr="Pg29_IMG_2970_rockyintertidalmonitor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0" name="Picture 9" descr="sanc0815_big sur_Robert Schwemmer_NOAA.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1" name="Picture 10" descr="Pg21._kelp.jpg"/>
            <p:cNvPicPr>
              <a:picLocks noChangeAspect="1"/>
            </p:cNvPicPr>
            <p:nvPr/>
          </p:nvPicPr>
          <p:blipFill>
            <a:blip r:embed="rId7" cstate="print"/>
            <a:stretch>
              <a:fillRect/>
            </a:stretch>
          </p:blipFill>
          <p:spPr>
            <a:xfrm>
              <a:off x="6096001" y="152401"/>
              <a:ext cx="1521733" cy="1014984"/>
            </a:xfrm>
            <a:prstGeom prst="rect">
              <a:avLst/>
            </a:prstGeom>
          </p:spPr>
        </p:pic>
        <p:pic>
          <p:nvPicPr>
            <p:cNvPr id="12" name="Picture 11" descr="Pg39_Blue_Rockfish.jpg"/>
            <p:cNvPicPr>
              <a:picLocks noChangeAspect="1"/>
            </p:cNvPicPr>
            <p:nvPr/>
          </p:nvPicPr>
          <p:blipFill>
            <a:blip r:embed="rId8" cstate="print"/>
            <a:stretch>
              <a:fillRect/>
            </a:stretch>
          </p:blipFill>
          <p:spPr>
            <a:xfrm>
              <a:off x="3962401" y="152401"/>
              <a:ext cx="811987" cy="1014984"/>
            </a:xfrm>
            <a:prstGeom prst="rect">
              <a:avLst/>
            </a:prstGeom>
          </p:spPr>
        </p:pic>
        <p:pic>
          <p:nvPicPr>
            <p:cNvPr id="13" name="Picture 12" descr="Pg14_marina.jpg"/>
            <p:cNvPicPr>
              <a:picLocks noChangeAspect="1"/>
            </p:cNvPicPr>
            <p:nvPr/>
          </p:nvPicPr>
          <p:blipFill>
            <a:blip r:embed="rId9"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14" name="Shape 289"/>
          <p:cNvCxnSpPr/>
          <p:nvPr/>
        </p:nvCxnSpPr>
        <p:spPr>
          <a:xfrm>
            <a:off x="317729" y="2139042"/>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17302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ewhiteman\Google Drive\CC Glossy - new\Images\Photo bank\Glossy images for Designer\CEK_011712_007.jpg"/>
          <p:cNvPicPr>
            <a:picLocks noChangeAspect="1" noChangeArrowheads="1"/>
          </p:cNvPicPr>
          <p:nvPr/>
        </p:nvPicPr>
        <p:blipFill rotWithShape="1">
          <a:blip r:embed="rId3" cstate="print"/>
          <a:srcRect r="22908"/>
          <a:stretch/>
        </p:blipFill>
        <p:spPr bwMode="auto">
          <a:xfrm>
            <a:off x="4480494" y="4556125"/>
            <a:ext cx="2698879" cy="2334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whiteman\Google Drive\CC Glossy - new\Images\Photo bank\lo-res purchased by istock\iStock_000001041104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45"/>
          <a:stretch/>
        </p:blipFill>
        <p:spPr bwMode="auto">
          <a:xfrm>
            <a:off x="-28754" y="4538485"/>
            <a:ext cx="2700759" cy="23347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ewhiteman\Google Drive\CC Glossy - new\Images\Photo bank\Rick Starr photos\Commercial PL Trips September 8 and 9, 2008 0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306" r="3531"/>
          <a:stretch/>
        </p:blipFill>
        <p:spPr bwMode="auto">
          <a:xfrm>
            <a:off x="7010421" y="4556125"/>
            <a:ext cx="2159228" cy="23347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34"/>
          <a:stretch/>
        </p:blipFill>
        <p:spPr bwMode="auto">
          <a:xfrm>
            <a:off x="2633574" y="4556125"/>
            <a:ext cx="1864561" cy="233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txBox="1">
            <a:spLocks/>
          </p:cNvSpPr>
          <p:nvPr/>
        </p:nvSpPr>
        <p:spPr bwMode="auto">
          <a:xfrm>
            <a:off x="317728" y="2144535"/>
            <a:ext cx="8534401" cy="2393950"/>
          </a:xfrm>
          <a:prstGeom prst="rect">
            <a:avLst/>
          </a:prstGeom>
          <a:solidFill>
            <a:srgbClr val="FFFFFF">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endParaRPr lang="en-US" sz="800" dirty="0" smtClean="0"/>
          </a:p>
          <a:p>
            <a:pPr marL="0" indent="0">
              <a:spcBef>
                <a:spcPts val="72"/>
              </a:spcBef>
              <a:buNone/>
            </a:pPr>
            <a:r>
              <a:rPr lang="en-US" b="1" i="1" dirty="0" smtClean="0"/>
              <a:t>Putting MPA monitoring to work for California</a:t>
            </a:r>
          </a:p>
          <a:p>
            <a:r>
              <a:rPr lang="en-US" sz="2400" dirty="0" smtClean="0"/>
              <a:t>Climate change </a:t>
            </a:r>
          </a:p>
          <a:p>
            <a:r>
              <a:rPr lang="en-US" sz="2400" dirty="0" smtClean="0"/>
              <a:t>Resource management (e.g., fisheries)</a:t>
            </a:r>
          </a:p>
          <a:p>
            <a:r>
              <a:rPr lang="en-US" sz="2400" dirty="0" smtClean="0"/>
              <a:t>Mobilizing a rapid response network for e.g., oil spills, harmful algal blooms, marine disease</a:t>
            </a:r>
          </a:p>
          <a:p>
            <a:pPr marL="0" indent="0">
              <a:buNone/>
            </a:pPr>
            <a:endParaRPr lang="en-US" sz="1800" dirty="0"/>
          </a:p>
        </p:txBody>
      </p:sp>
      <p:sp>
        <p:nvSpPr>
          <p:cNvPr id="9" name="Title 1"/>
          <p:cNvSpPr txBox="1">
            <a:spLocks/>
          </p:cNvSpPr>
          <p:nvPr/>
        </p:nvSpPr>
        <p:spPr>
          <a:xfrm>
            <a:off x="317728" y="1390199"/>
            <a:ext cx="8534401" cy="6519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tx2"/>
                </a:solidFill>
              </a:rPr>
              <a:t>Realizing the value of the network</a:t>
            </a:r>
            <a:endParaRPr lang="en-US" sz="3600" b="1" dirty="0">
              <a:solidFill>
                <a:schemeClr val="tx2"/>
              </a:solidFill>
            </a:endParaRPr>
          </a:p>
        </p:txBody>
      </p:sp>
      <p:grpSp>
        <p:nvGrpSpPr>
          <p:cNvPr id="12" name="Group 11"/>
          <p:cNvGrpSpPr/>
          <p:nvPr/>
        </p:nvGrpSpPr>
        <p:grpSpPr>
          <a:xfrm>
            <a:off x="5004" y="123650"/>
            <a:ext cx="9146204" cy="1014986"/>
            <a:chOff x="-1" y="152399"/>
            <a:chExt cx="9146204" cy="1014986"/>
          </a:xfrm>
        </p:grpSpPr>
        <p:pic>
          <p:nvPicPr>
            <p:cNvPr id="13" name="Picture 12" descr="copper rockfish.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4" name="Picture 13" descr="diver.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5" name="Picture 14" descr="Pg29_IMG_2970_rockyintertidalmonitoring.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6" name="Picture 15" descr="sanc0815_big sur_Robert Schwemmer_NOAA.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7" name="Picture 16" descr="Pg21._kelp.jpg"/>
            <p:cNvPicPr>
              <a:picLocks noChangeAspect="1"/>
            </p:cNvPicPr>
            <p:nvPr/>
          </p:nvPicPr>
          <p:blipFill>
            <a:blip r:embed="rId11" cstate="print"/>
            <a:stretch>
              <a:fillRect/>
            </a:stretch>
          </p:blipFill>
          <p:spPr>
            <a:xfrm>
              <a:off x="6096001" y="152401"/>
              <a:ext cx="1521733" cy="1014984"/>
            </a:xfrm>
            <a:prstGeom prst="rect">
              <a:avLst/>
            </a:prstGeom>
          </p:spPr>
        </p:pic>
        <p:pic>
          <p:nvPicPr>
            <p:cNvPr id="18" name="Picture 17" descr="Pg39_Blue_Rockfish.jpg"/>
            <p:cNvPicPr>
              <a:picLocks noChangeAspect="1"/>
            </p:cNvPicPr>
            <p:nvPr/>
          </p:nvPicPr>
          <p:blipFill>
            <a:blip r:embed="rId12" cstate="print"/>
            <a:stretch>
              <a:fillRect/>
            </a:stretch>
          </p:blipFill>
          <p:spPr>
            <a:xfrm>
              <a:off x="3962401" y="152401"/>
              <a:ext cx="811987" cy="1014984"/>
            </a:xfrm>
            <a:prstGeom prst="rect">
              <a:avLst/>
            </a:prstGeom>
          </p:spPr>
        </p:pic>
        <p:pic>
          <p:nvPicPr>
            <p:cNvPr id="19" name="Picture 18" descr="Pg14_marina.jpg"/>
            <p:cNvPicPr>
              <a:picLocks noChangeAspect="1"/>
            </p:cNvPicPr>
            <p:nvPr/>
          </p:nvPicPr>
          <p:blipFill>
            <a:blip r:embed="rId13"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20" name="Shape 289"/>
          <p:cNvCxnSpPr/>
          <p:nvPr/>
        </p:nvCxnSpPr>
        <p:spPr>
          <a:xfrm>
            <a:off x="317729" y="2139042"/>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9511721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33163" y="2946452"/>
            <a:ext cx="3017520" cy="3909962"/>
          </a:xfrm>
          <a:prstGeom prst="rect">
            <a:avLst/>
          </a:prstGeom>
          <a:solidFill>
            <a:srgbClr val="BBC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 y="2946451"/>
            <a:ext cx="3017520" cy="3911549"/>
          </a:xfrm>
          <a:prstGeom prst="rect">
            <a:avLst/>
          </a:prstGeom>
          <a:solidFill>
            <a:srgbClr val="BBC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0665" y="3554308"/>
            <a:ext cx="2916936" cy="1934912"/>
          </a:xfrm>
        </p:spPr>
        <p:txBody>
          <a:bodyPr>
            <a:noAutofit/>
          </a:bodyPr>
          <a:lstStyle/>
          <a:p>
            <a:pPr marL="0" indent="0">
              <a:lnSpc>
                <a:spcPct val="120000"/>
              </a:lnSpc>
              <a:buNone/>
            </a:pPr>
            <a:r>
              <a:rPr lang="en-US" sz="2000" b="1" dirty="0" smtClean="0">
                <a:solidFill>
                  <a:srgbClr val="1A2F3A"/>
                </a:solidFill>
              </a:rPr>
              <a:t>LINKED TO THE STATE</a:t>
            </a:r>
          </a:p>
          <a:p>
            <a:pPr marL="0" indent="0">
              <a:lnSpc>
                <a:spcPct val="120000"/>
              </a:lnSpc>
              <a:buNone/>
            </a:pPr>
            <a:endParaRPr lang="en-US" sz="1000" dirty="0" smtClean="0">
              <a:solidFill>
                <a:srgbClr val="1A2F3A"/>
              </a:solidFill>
            </a:endParaRPr>
          </a:p>
          <a:p>
            <a:pPr marL="0" indent="0">
              <a:lnSpc>
                <a:spcPct val="120000"/>
              </a:lnSpc>
              <a:buNone/>
            </a:pPr>
            <a:r>
              <a:rPr lang="en-US" sz="2000" dirty="0" smtClean="0">
                <a:solidFill>
                  <a:srgbClr val="1A2F3A"/>
                </a:solidFill>
              </a:rPr>
              <a:t>We’re an independent non-profit, created through legislation.</a:t>
            </a:r>
          </a:p>
        </p:txBody>
      </p:sp>
      <p:pic>
        <p:nvPicPr>
          <p:cNvPr id="4" name="Picture 3"/>
          <p:cNvPicPr>
            <a:picLocks noChangeAspect="1"/>
          </p:cNvPicPr>
          <p:nvPr/>
        </p:nvPicPr>
        <p:blipFill rotWithShape="1">
          <a:blip r:embed="rId3"/>
          <a:srcRect t="45581"/>
          <a:stretch/>
        </p:blipFill>
        <p:spPr>
          <a:xfrm>
            <a:off x="0" y="618989"/>
            <a:ext cx="9162288" cy="2325140"/>
          </a:xfrm>
          <a:prstGeom prst="rect">
            <a:avLst/>
          </a:prstGeom>
        </p:spPr>
      </p:pic>
      <p:sp>
        <p:nvSpPr>
          <p:cNvPr id="5" name="Content Placeholder 2"/>
          <p:cNvSpPr txBox="1">
            <a:spLocks/>
          </p:cNvSpPr>
          <p:nvPr/>
        </p:nvSpPr>
        <p:spPr>
          <a:xfrm>
            <a:off x="3118198" y="3554308"/>
            <a:ext cx="2916187" cy="27956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2"/>
                </a:solidFill>
                <a:latin typeface="Calibri"/>
                <a:ea typeface="+mn-ea"/>
                <a:cs typeface="Calibri"/>
              </a:defRPr>
            </a:lvl1pPr>
            <a:lvl2pPr marL="742950" indent="-285750" algn="l" defTabSz="457200" rtl="0" eaLnBrk="1" latinLnBrk="0" hangingPunct="1">
              <a:spcBef>
                <a:spcPct val="20000"/>
              </a:spcBef>
              <a:buFont typeface="Wingdings" charset="2"/>
              <a:buChar char="§"/>
              <a:defRPr sz="2400" kern="1200">
                <a:solidFill>
                  <a:schemeClr val="tx2"/>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chemeClr val="tx2"/>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2"/>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pPr>
            <a:r>
              <a:rPr lang="en-US" sz="2000" b="1" dirty="0" smtClean="0">
                <a:solidFill>
                  <a:srgbClr val="1A2F3A"/>
                </a:solidFill>
              </a:rPr>
              <a:t>MAKING SCIENCE USEFUL</a:t>
            </a:r>
          </a:p>
          <a:p>
            <a:pPr marL="0" indent="0">
              <a:lnSpc>
                <a:spcPct val="120000"/>
              </a:lnSpc>
              <a:buFont typeface="Arial"/>
              <a:buNone/>
            </a:pPr>
            <a:endParaRPr lang="en-US" sz="1000" dirty="0" smtClean="0">
              <a:solidFill>
                <a:srgbClr val="1A2F3A"/>
              </a:solidFill>
            </a:endParaRPr>
          </a:p>
          <a:p>
            <a:pPr marL="0" indent="0">
              <a:lnSpc>
                <a:spcPct val="120000"/>
              </a:lnSpc>
              <a:buNone/>
            </a:pPr>
            <a:r>
              <a:rPr lang="en-US" sz="2000" dirty="0" smtClean="0">
                <a:solidFill>
                  <a:srgbClr val="1A2F3A"/>
                </a:solidFill>
              </a:rPr>
              <a:t>We empower broad participation in management with useful science and knowledge.</a:t>
            </a:r>
          </a:p>
        </p:txBody>
      </p:sp>
      <p:sp>
        <p:nvSpPr>
          <p:cNvPr id="6" name="Content Placeholder 2"/>
          <p:cNvSpPr txBox="1">
            <a:spLocks/>
          </p:cNvSpPr>
          <p:nvPr/>
        </p:nvSpPr>
        <p:spPr>
          <a:xfrm>
            <a:off x="6238479" y="3554308"/>
            <a:ext cx="2916936" cy="21324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2"/>
                </a:solidFill>
                <a:latin typeface="Calibri"/>
                <a:ea typeface="+mn-ea"/>
                <a:cs typeface="Calibri"/>
              </a:defRPr>
            </a:lvl1pPr>
            <a:lvl2pPr marL="742950" indent="-285750" algn="l" defTabSz="457200" rtl="0" eaLnBrk="1" latinLnBrk="0" hangingPunct="1">
              <a:spcBef>
                <a:spcPct val="20000"/>
              </a:spcBef>
              <a:buFont typeface="Wingdings" charset="2"/>
              <a:buChar char="§"/>
              <a:defRPr sz="2400" kern="1200">
                <a:solidFill>
                  <a:schemeClr val="tx2"/>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chemeClr val="tx2"/>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2"/>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pPr>
            <a:r>
              <a:rPr lang="en-US" sz="2000" b="1" dirty="0" smtClean="0">
                <a:solidFill>
                  <a:srgbClr val="1A2F3A"/>
                </a:solidFill>
              </a:rPr>
              <a:t>PARTNERS IN GOOD GOVERNANCE</a:t>
            </a:r>
          </a:p>
          <a:p>
            <a:pPr marL="0" indent="0">
              <a:lnSpc>
                <a:spcPct val="120000"/>
              </a:lnSpc>
              <a:buFont typeface="Arial"/>
              <a:buNone/>
            </a:pPr>
            <a:endParaRPr lang="en-US" sz="1000" dirty="0" smtClean="0">
              <a:solidFill>
                <a:srgbClr val="1A2F3A"/>
              </a:solidFill>
            </a:endParaRPr>
          </a:p>
          <a:p>
            <a:pPr marL="0" indent="0">
              <a:lnSpc>
                <a:spcPct val="120000"/>
              </a:lnSpc>
              <a:buFont typeface="Arial"/>
              <a:buNone/>
            </a:pPr>
            <a:r>
              <a:rPr lang="en-US" sz="2000" dirty="0" smtClean="0">
                <a:solidFill>
                  <a:srgbClr val="1A2F3A"/>
                </a:solidFill>
              </a:rPr>
              <a:t>We’re independent of academia and the state, but linked to both.</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331" y="127413"/>
            <a:ext cx="818217" cy="1609006"/>
          </a:xfrm>
          <a:prstGeom prst="rect">
            <a:avLst/>
          </a:prstGeom>
          <a:noFill/>
          <a:ln>
            <a:noFill/>
          </a:ln>
        </p:spPr>
      </p:pic>
      <p:sp>
        <p:nvSpPr>
          <p:cNvPr id="10" name="Rectangle 9"/>
          <p:cNvSpPr/>
          <p:nvPr/>
        </p:nvSpPr>
        <p:spPr>
          <a:xfrm>
            <a:off x="0" y="2382031"/>
            <a:ext cx="9144000" cy="461962"/>
          </a:xfrm>
          <a:prstGeom prst="rect">
            <a:avLst/>
          </a:prstGeom>
        </p:spPr>
        <p:txBody>
          <a:bodyPr>
            <a:spAutoFit/>
          </a:bodyPr>
          <a:lstStyle/>
          <a:p>
            <a:pPr algn="ctr" fontAlgn="auto">
              <a:spcBef>
                <a:spcPts val="0"/>
              </a:spcBef>
              <a:spcAft>
                <a:spcPts val="0"/>
              </a:spcAft>
              <a:defRPr/>
            </a:pPr>
            <a:r>
              <a:rPr lang="en-US" sz="2400" b="1" dirty="0" smtClean="0">
                <a:solidFill>
                  <a:schemeClr val="bg1"/>
                </a:solidFill>
                <a:latin typeface="+mn-lt"/>
                <a:ea typeface="+mn-ea"/>
                <a:cs typeface="+mn-cs"/>
              </a:rPr>
              <a:t>Working </a:t>
            </a:r>
            <a:r>
              <a:rPr lang="en-US" sz="2400" b="1" dirty="0">
                <a:solidFill>
                  <a:schemeClr val="bg1"/>
                </a:solidFill>
                <a:latin typeface="+mn-lt"/>
                <a:ea typeface="+mn-ea"/>
                <a:cs typeface="+mn-cs"/>
              </a:rPr>
              <a:t>across boundaries | Building </a:t>
            </a:r>
            <a:r>
              <a:rPr lang="en-US" sz="2400" b="1" dirty="0">
                <a:solidFill>
                  <a:srgbClr val="FFFFFF"/>
                </a:solidFill>
                <a:latin typeface="+mn-lt"/>
                <a:ea typeface="+mn-ea"/>
                <a:cs typeface="+mn-cs"/>
              </a:rPr>
              <a:t>trust &amp; understanding in science</a:t>
            </a:r>
          </a:p>
        </p:txBody>
      </p:sp>
      <p:sp>
        <p:nvSpPr>
          <p:cNvPr id="12" name="Rectangle 2"/>
          <p:cNvSpPr txBox="1">
            <a:spLocks noChangeArrowheads="1"/>
          </p:cNvSpPr>
          <p:nvPr/>
        </p:nvSpPr>
        <p:spPr>
          <a:xfrm>
            <a:off x="1371600" y="230721"/>
            <a:ext cx="7772400" cy="1171575"/>
          </a:xfrm>
          <a:prstGeom prst="rect">
            <a:avLst/>
          </a:prstGeom>
        </p:spPr>
        <p:txBody>
          <a:bodyPr/>
          <a:lstStyle>
            <a:lvl1pPr algn="l" rtl="0" eaLnBrk="0" fontAlgn="base" hangingPunct="0">
              <a:spcBef>
                <a:spcPct val="0"/>
              </a:spcBef>
              <a:spcAft>
                <a:spcPct val="0"/>
              </a:spcAft>
              <a:defRPr sz="3600" b="1">
                <a:solidFill>
                  <a:srgbClr val="FFFF00"/>
                </a:solidFill>
                <a:latin typeface="+mj-lt"/>
                <a:ea typeface="+mj-ea"/>
                <a:cs typeface="+mj-cs"/>
              </a:defRPr>
            </a:lvl1pPr>
            <a:lvl2pPr algn="l" rtl="0" eaLnBrk="0" fontAlgn="base" hangingPunct="0">
              <a:spcBef>
                <a:spcPct val="0"/>
              </a:spcBef>
              <a:spcAft>
                <a:spcPct val="0"/>
              </a:spcAft>
              <a:defRPr sz="3600" b="1">
                <a:solidFill>
                  <a:srgbClr val="FFFF00"/>
                </a:solidFill>
                <a:latin typeface="Arial" pitchFamily="34" charset="0"/>
              </a:defRPr>
            </a:lvl2pPr>
            <a:lvl3pPr algn="l" rtl="0" eaLnBrk="0" fontAlgn="base" hangingPunct="0">
              <a:spcBef>
                <a:spcPct val="0"/>
              </a:spcBef>
              <a:spcAft>
                <a:spcPct val="0"/>
              </a:spcAft>
              <a:defRPr sz="3600" b="1">
                <a:solidFill>
                  <a:srgbClr val="FFFF00"/>
                </a:solidFill>
                <a:latin typeface="Arial" pitchFamily="34" charset="0"/>
              </a:defRPr>
            </a:lvl3pPr>
            <a:lvl4pPr algn="l" rtl="0" eaLnBrk="0" fontAlgn="base" hangingPunct="0">
              <a:spcBef>
                <a:spcPct val="0"/>
              </a:spcBef>
              <a:spcAft>
                <a:spcPct val="0"/>
              </a:spcAft>
              <a:defRPr sz="3600" b="1">
                <a:solidFill>
                  <a:srgbClr val="FFFF00"/>
                </a:solidFill>
                <a:latin typeface="Arial" pitchFamily="34" charset="0"/>
              </a:defRPr>
            </a:lvl4pPr>
            <a:lvl5pPr algn="l" rtl="0" eaLnBrk="0" fontAlgn="base" hangingPunct="0">
              <a:spcBef>
                <a:spcPct val="0"/>
              </a:spcBef>
              <a:spcAft>
                <a:spcPct val="0"/>
              </a:spcAft>
              <a:defRPr sz="3600" b="1">
                <a:solidFill>
                  <a:srgbClr val="FFFF00"/>
                </a:solidFill>
                <a:latin typeface="Arial" pitchFamily="34" charset="0"/>
              </a:defRPr>
            </a:lvl5pPr>
            <a:lvl6pPr marL="457200" algn="l" rtl="0" fontAlgn="base">
              <a:spcBef>
                <a:spcPct val="0"/>
              </a:spcBef>
              <a:spcAft>
                <a:spcPct val="0"/>
              </a:spcAft>
              <a:defRPr sz="3600" b="1">
                <a:solidFill>
                  <a:srgbClr val="FFFF00"/>
                </a:solidFill>
                <a:latin typeface="Arial" pitchFamily="34" charset="0"/>
              </a:defRPr>
            </a:lvl6pPr>
            <a:lvl7pPr marL="914400" algn="l" rtl="0" fontAlgn="base">
              <a:spcBef>
                <a:spcPct val="0"/>
              </a:spcBef>
              <a:spcAft>
                <a:spcPct val="0"/>
              </a:spcAft>
              <a:defRPr sz="3600" b="1">
                <a:solidFill>
                  <a:srgbClr val="FFFF00"/>
                </a:solidFill>
                <a:latin typeface="Arial" pitchFamily="34" charset="0"/>
              </a:defRPr>
            </a:lvl7pPr>
            <a:lvl8pPr marL="1371600" algn="l" rtl="0" fontAlgn="base">
              <a:spcBef>
                <a:spcPct val="0"/>
              </a:spcBef>
              <a:spcAft>
                <a:spcPct val="0"/>
              </a:spcAft>
              <a:defRPr sz="3600" b="1">
                <a:solidFill>
                  <a:srgbClr val="FFFF00"/>
                </a:solidFill>
                <a:latin typeface="Arial" pitchFamily="34" charset="0"/>
              </a:defRPr>
            </a:lvl8pPr>
            <a:lvl9pPr marL="1828800" algn="l" rtl="0" fontAlgn="base">
              <a:spcBef>
                <a:spcPct val="0"/>
              </a:spcBef>
              <a:spcAft>
                <a:spcPct val="0"/>
              </a:spcAft>
              <a:defRPr sz="3600" b="1">
                <a:solidFill>
                  <a:srgbClr val="FFFF00"/>
                </a:solidFill>
                <a:latin typeface="Arial" pitchFamily="34" charset="0"/>
              </a:defRPr>
            </a:lvl9pPr>
          </a:lstStyle>
          <a:p>
            <a:pPr eaLnBrk="1" hangingPunct="1"/>
            <a:r>
              <a:rPr lang="en-US" kern="0" dirty="0" smtClean="0">
                <a:solidFill>
                  <a:schemeClr val="tx2"/>
                </a:solidFill>
                <a:latin typeface="Trebuchet MS"/>
                <a:cs typeface="Trebuchet MS"/>
              </a:rPr>
              <a:t>California Ocean Science Trust</a:t>
            </a:r>
          </a:p>
          <a:p>
            <a:pPr eaLnBrk="1" hangingPunct="1"/>
            <a:r>
              <a:rPr lang="en-US" sz="3200" i="1" kern="0" dirty="0" smtClean="0">
                <a:solidFill>
                  <a:schemeClr val="tx2"/>
                </a:solidFill>
                <a:latin typeface="Trebuchet MS"/>
                <a:cs typeface="Trebuchet MS"/>
              </a:rPr>
              <a:t>Role = Science Lead</a:t>
            </a:r>
          </a:p>
        </p:txBody>
      </p:sp>
    </p:spTree>
    <p:extLst>
      <p:ext uri="{BB962C8B-B14F-4D97-AF65-F5344CB8AC3E}">
        <p14:creationId xmlns:p14="http://schemas.microsoft.com/office/powerpoint/2010/main" val="34390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7385" y="5262907"/>
            <a:ext cx="2941173" cy="1436387"/>
          </a:xfrm>
          <a:prstGeom prst="rect">
            <a:avLst/>
          </a:prstGeom>
        </p:spPr>
      </p:pic>
      <p:sp>
        <p:nvSpPr>
          <p:cNvPr id="4" name="Rectangle 2"/>
          <p:cNvSpPr txBox="1">
            <a:spLocks noChangeArrowheads="1"/>
          </p:cNvSpPr>
          <p:nvPr/>
        </p:nvSpPr>
        <p:spPr>
          <a:xfrm>
            <a:off x="304800" y="333318"/>
            <a:ext cx="8862722" cy="1171575"/>
          </a:xfrm>
          <a:prstGeom prst="rect">
            <a:avLst/>
          </a:prstGeom>
        </p:spPr>
        <p:txBody>
          <a:bodyPr/>
          <a:lstStyle>
            <a:lvl1pPr algn="l" rtl="0" eaLnBrk="0" fontAlgn="base" hangingPunct="0">
              <a:spcBef>
                <a:spcPct val="0"/>
              </a:spcBef>
              <a:spcAft>
                <a:spcPct val="0"/>
              </a:spcAft>
              <a:defRPr sz="3600" b="1">
                <a:solidFill>
                  <a:srgbClr val="FFFF00"/>
                </a:solidFill>
                <a:latin typeface="+mj-lt"/>
                <a:ea typeface="+mj-ea"/>
                <a:cs typeface="+mj-cs"/>
              </a:defRPr>
            </a:lvl1pPr>
            <a:lvl2pPr algn="l" rtl="0" eaLnBrk="0" fontAlgn="base" hangingPunct="0">
              <a:spcBef>
                <a:spcPct val="0"/>
              </a:spcBef>
              <a:spcAft>
                <a:spcPct val="0"/>
              </a:spcAft>
              <a:defRPr sz="3600" b="1">
                <a:solidFill>
                  <a:srgbClr val="FFFF00"/>
                </a:solidFill>
                <a:latin typeface="Arial" pitchFamily="34" charset="0"/>
              </a:defRPr>
            </a:lvl2pPr>
            <a:lvl3pPr algn="l" rtl="0" eaLnBrk="0" fontAlgn="base" hangingPunct="0">
              <a:spcBef>
                <a:spcPct val="0"/>
              </a:spcBef>
              <a:spcAft>
                <a:spcPct val="0"/>
              </a:spcAft>
              <a:defRPr sz="3600" b="1">
                <a:solidFill>
                  <a:srgbClr val="FFFF00"/>
                </a:solidFill>
                <a:latin typeface="Arial" pitchFamily="34" charset="0"/>
              </a:defRPr>
            </a:lvl3pPr>
            <a:lvl4pPr algn="l" rtl="0" eaLnBrk="0" fontAlgn="base" hangingPunct="0">
              <a:spcBef>
                <a:spcPct val="0"/>
              </a:spcBef>
              <a:spcAft>
                <a:spcPct val="0"/>
              </a:spcAft>
              <a:defRPr sz="3600" b="1">
                <a:solidFill>
                  <a:srgbClr val="FFFF00"/>
                </a:solidFill>
                <a:latin typeface="Arial" pitchFamily="34" charset="0"/>
              </a:defRPr>
            </a:lvl4pPr>
            <a:lvl5pPr algn="l" rtl="0" eaLnBrk="0" fontAlgn="base" hangingPunct="0">
              <a:spcBef>
                <a:spcPct val="0"/>
              </a:spcBef>
              <a:spcAft>
                <a:spcPct val="0"/>
              </a:spcAft>
              <a:defRPr sz="3600" b="1">
                <a:solidFill>
                  <a:srgbClr val="FFFF00"/>
                </a:solidFill>
                <a:latin typeface="Arial" pitchFamily="34" charset="0"/>
              </a:defRPr>
            </a:lvl5pPr>
            <a:lvl6pPr marL="457200" algn="l" rtl="0" fontAlgn="base">
              <a:spcBef>
                <a:spcPct val="0"/>
              </a:spcBef>
              <a:spcAft>
                <a:spcPct val="0"/>
              </a:spcAft>
              <a:defRPr sz="3600" b="1">
                <a:solidFill>
                  <a:srgbClr val="FFFF00"/>
                </a:solidFill>
                <a:latin typeface="Arial" pitchFamily="34" charset="0"/>
              </a:defRPr>
            </a:lvl6pPr>
            <a:lvl7pPr marL="914400" algn="l" rtl="0" fontAlgn="base">
              <a:spcBef>
                <a:spcPct val="0"/>
              </a:spcBef>
              <a:spcAft>
                <a:spcPct val="0"/>
              </a:spcAft>
              <a:defRPr sz="3600" b="1">
                <a:solidFill>
                  <a:srgbClr val="FFFF00"/>
                </a:solidFill>
                <a:latin typeface="Arial" pitchFamily="34" charset="0"/>
              </a:defRPr>
            </a:lvl7pPr>
            <a:lvl8pPr marL="1371600" algn="l" rtl="0" fontAlgn="base">
              <a:spcBef>
                <a:spcPct val="0"/>
              </a:spcBef>
              <a:spcAft>
                <a:spcPct val="0"/>
              </a:spcAft>
              <a:defRPr sz="3600" b="1">
                <a:solidFill>
                  <a:srgbClr val="FFFF00"/>
                </a:solidFill>
                <a:latin typeface="Arial" pitchFamily="34" charset="0"/>
              </a:defRPr>
            </a:lvl8pPr>
            <a:lvl9pPr marL="1828800" algn="l" rtl="0" fontAlgn="base">
              <a:spcBef>
                <a:spcPct val="0"/>
              </a:spcBef>
              <a:spcAft>
                <a:spcPct val="0"/>
              </a:spcAft>
              <a:defRPr sz="3600" b="1">
                <a:solidFill>
                  <a:srgbClr val="FFFF00"/>
                </a:solidFill>
                <a:latin typeface="Arial" pitchFamily="34" charset="0"/>
              </a:defRPr>
            </a:lvl9pPr>
          </a:lstStyle>
          <a:p>
            <a:pPr eaLnBrk="1" hangingPunct="1"/>
            <a:r>
              <a:rPr lang="en-US" kern="0" dirty="0" smtClean="0">
                <a:solidFill>
                  <a:schemeClr val="tx2"/>
                </a:solidFill>
                <a:latin typeface="Trebuchet MS"/>
                <a:cs typeface="Trebuchet MS"/>
              </a:rPr>
              <a:t>California Ocean Protection Council </a:t>
            </a:r>
          </a:p>
          <a:p>
            <a:pPr eaLnBrk="1" hangingPunct="1"/>
            <a:r>
              <a:rPr lang="en-US" sz="3200" i="1" kern="0" dirty="0" smtClean="0">
                <a:solidFill>
                  <a:schemeClr val="tx2"/>
                </a:solidFill>
                <a:latin typeface="Trebuchet MS"/>
                <a:cs typeface="Trebuchet MS"/>
              </a:rPr>
              <a:t>Role = Policy Lead</a:t>
            </a:r>
          </a:p>
        </p:txBody>
      </p:sp>
      <p:sp>
        <p:nvSpPr>
          <p:cNvPr id="6" name="TextBox 5"/>
          <p:cNvSpPr txBox="1"/>
          <p:nvPr/>
        </p:nvSpPr>
        <p:spPr>
          <a:xfrm>
            <a:off x="304800" y="2069547"/>
            <a:ext cx="868680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Improve communication and collaboration</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Support </a:t>
            </a:r>
            <a:r>
              <a:rPr lang="en-US" sz="3200" dirty="0" smtClean="0"/>
              <a:t>agencies </a:t>
            </a:r>
            <a:r>
              <a:rPr lang="en-US" sz="3200" dirty="0"/>
              <a:t>in meeting their </a:t>
            </a:r>
            <a:r>
              <a:rPr lang="en-US" sz="3200" dirty="0" smtClean="0"/>
              <a:t>mandates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Work with partners to identify, develop and implement policies </a:t>
            </a:r>
          </a:p>
          <a:p>
            <a:endParaRPr lang="en-US" sz="3200" dirty="0" smtClean="0"/>
          </a:p>
        </p:txBody>
      </p:sp>
      <p:cxnSp>
        <p:nvCxnSpPr>
          <p:cNvPr id="14" name="Shape 289"/>
          <p:cNvCxnSpPr/>
          <p:nvPr/>
        </p:nvCxnSpPr>
        <p:spPr>
          <a:xfrm>
            <a:off x="304800" y="1592816"/>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4886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p:cNvSpPr>
          <p:nvPr/>
        </p:nvSpPr>
        <p:spPr bwMode="auto">
          <a:xfrm>
            <a:off x="-47171" y="1338262"/>
            <a:ext cx="5457372"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lvl="1" indent="-342900" algn="l">
              <a:lnSpc>
                <a:spcPct val="90000"/>
              </a:lnSpc>
              <a:spcBef>
                <a:spcPct val="40000"/>
              </a:spcBef>
              <a:buFont typeface="Wingdings" pitchFamily="2" charset="2"/>
              <a:buChar char="v"/>
              <a:defRPr/>
            </a:pPr>
            <a:endParaRPr lang="en-US" sz="2400" b="1" dirty="0">
              <a:solidFill>
                <a:schemeClr val="tx1">
                  <a:lumMod val="85000"/>
                  <a:lumOff val="15000"/>
                </a:schemeClr>
              </a:solidFill>
              <a:latin typeface="Arial" charset="0"/>
              <a:cs typeface="Arial" charset="0"/>
            </a:endParaRPr>
          </a:p>
        </p:txBody>
      </p:sp>
      <p:sp>
        <p:nvSpPr>
          <p:cNvPr id="11" name="Content Placeholder 2"/>
          <p:cNvSpPr>
            <a:spLocks/>
          </p:cNvSpPr>
          <p:nvPr/>
        </p:nvSpPr>
        <p:spPr bwMode="auto">
          <a:xfrm>
            <a:off x="697936" y="2120720"/>
            <a:ext cx="7134901" cy="391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buFont typeface="Arial" panose="020B0604020202020204" pitchFamily="34" charset="0"/>
              <a:buChar char="•"/>
              <a:defRPr/>
            </a:pPr>
            <a:r>
              <a:rPr lang="en-US" sz="2400" dirty="0" smtClean="0">
                <a:cs typeface="Arial" charset="0"/>
              </a:rPr>
              <a:t>Signed into California State Law in 1999</a:t>
            </a:r>
          </a:p>
          <a:p>
            <a:pPr algn="l">
              <a:lnSpc>
                <a:spcPct val="90000"/>
              </a:lnSpc>
              <a:defRPr/>
            </a:pPr>
            <a:endParaRPr lang="en-US" sz="2400" dirty="0" smtClean="0">
              <a:cs typeface="Arial" charset="0"/>
            </a:endParaRPr>
          </a:p>
          <a:p>
            <a:pPr marL="342900" indent="-342900" algn="l">
              <a:lnSpc>
                <a:spcPct val="90000"/>
              </a:lnSpc>
              <a:buFont typeface="Arial" panose="020B0604020202020204" pitchFamily="34" charset="0"/>
              <a:buChar char="•"/>
              <a:defRPr/>
            </a:pPr>
            <a:r>
              <a:rPr lang="en-US" sz="2400" dirty="0" smtClean="0">
                <a:cs typeface="Arial" charset="0"/>
              </a:rPr>
              <a:t>Redesign existing MPAs to </a:t>
            </a:r>
            <a:r>
              <a:rPr lang="en-US" sz="2400" dirty="0">
                <a:cs typeface="Arial" charset="0"/>
              </a:rPr>
              <a:t>m</a:t>
            </a:r>
            <a:r>
              <a:rPr lang="en-US" sz="2400" dirty="0" smtClean="0">
                <a:cs typeface="Arial" charset="0"/>
              </a:rPr>
              <a:t>eet six specific goals</a:t>
            </a:r>
          </a:p>
          <a:p>
            <a:pPr algn="l">
              <a:lnSpc>
                <a:spcPct val="90000"/>
              </a:lnSpc>
              <a:defRPr/>
            </a:pPr>
            <a:endParaRPr lang="en-US" sz="2400" dirty="0" smtClean="0">
              <a:cs typeface="Arial" charset="0"/>
            </a:endParaRPr>
          </a:p>
          <a:p>
            <a:pPr marL="342900" indent="-342900" algn="l">
              <a:lnSpc>
                <a:spcPct val="90000"/>
              </a:lnSpc>
              <a:buFont typeface="Arial" panose="020B0604020202020204" pitchFamily="34" charset="0"/>
              <a:buChar char="•"/>
              <a:defRPr/>
            </a:pPr>
            <a:r>
              <a:rPr lang="en-US" sz="2400" dirty="0" smtClean="0">
                <a:cs typeface="Arial" charset="0"/>
              </a:rPr>
              <a:t>Focuses on biodiversity, habitats, and ecosystems</a:t>
            </a:r>
          </a:p>
          <a:p>
            <a:pPr algn="l">
              <a:lnSpc>
                <a:spcPct val="90000"/>
              </a:lnSpc>
              <a:defRPr/>
            </a:pPr>
            <a:endParaRPr lang="en-US" sz="2400" dirty="0" smtClean="0">
              <a:cs typeface="Arial" charset="0"/>
            </a:endParaRPr>
          </a:p>
          <a:p>
            <a:pPr marL="342900" indent="-342900" algn="l">
              <a:lnSpc>
                <a:spcPct val="90000"/>
              </a:lnSpc>
              <a:buFont typeface="Arial" panose="020B0604020202020204" pitchFamily="34" charset="0"/>
              <a:buChar char="•"/>
              <a:defRPr/>
            </a:pPr>
            <a:r>
              <a:rPr lang="en-US" sz="2400" dirty="0" smtClean="0">
                <a:cs typeface="Arial" charset="0"/>
              </a:rPr>
              <a:t>Requires monitoring and evaluation</a:t>
            </a:r>
          </a:p>
          <a:p>
            <a:pPr algn="l">
              <a:lnSpc>
                <a:spcPct val="90000"/>
              </a:lnSpc>
              <a:defRPr/>
            </a:pPr>
            <a:endParaRPr lang="en-US" sz="2400" dirty="0" smtClean="0">
              <a:cs typeface="Arial" charset="0"/>
            </a:endParaRPr>
          </a:p>
          <a:p>
            <a:pPr marL="342900" indent="-342900" algn="l">
              <a:lnSpc>
                <a:spcPct val="90000"/>
              </a:lnSpc>
              <a:buFont typeface="Arial" panose="020B0604020202020204" pitchFamily="34" charset="0"/>
              <a:buChar char="•"/>
              <a:defRPr/>
            </a:pPr>
            <a:r>
              <a:rPr lang="en-US" sz="2400" dirty="0" smtClean="0">
                <a:cs typeface="Arial" charset="0"/>
              </a:rPr>
              <a:t>Managed as a network</a:t>
            </a:r>
          </a:p>
          <a:p>
            <a:pPr algn="l">
              <a:lnSpc>
                <a:spcPct val="90000"/>
              </a:lnSpc>
              <a:defRPr/>
            </a:pPr>
            <a:endParaRPr lang="en-US" sz="2400" dirty="0">
              <a:cs typeface="Arial" charset="0"/>
            </a:endParaRPr>
          </a:p>
          <a:p>
            <a:pPr marL="342900" indent="-342900" algn="l">
              <a:lnSpc>
                <a:spcPct val="90000"/>
              </a:lnSpc>
              <a:buFont typeface="Arial" panose="020B0604020202020204" pitchFamily="34" charset="0"/>
              <a:buChar char="•"/>
              <a:defRPr/>
            </a:pPr>
            <a:r>
              <a:rPr lang="en-US" sz="2400" dirty="0" smtClean="0">
                <a:cs typeface="Arial" charset="0"/>
              </a:rPr>
              <a:t>Adaptive management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882" y="3869531"/>
            <a:ext cx="3997487" cy="2894256"/>
          </a:xfrm>
          <a:prstGeom prst="ellipse">
            <a:avLst/>
          </a:prstGeom>
          <a:ln>
            <a:noFill/>
          </a:ln>
          <a:effectLst>
            <a:softEdge rad="112500"/>
          </a:effectLst>
        </p:spPr>
      </p:pic>
      <p:grpSp>
        <p:nvGrpSpPr>
          <p:cNvPr id="9" name="Group 8"/>
          <p:cNvGrpSpPr/>
          <p:nvPr/>
        </p:nvGrpSpPr>
        <p:grpSpPr>
          <a:xfrm>
            <a:off x="-1" y="152399"/>
            <a:ext cx="9146204" cy="1014986"/>
            <a:chOff x="-1" y="152399"/>
            <a:chExt cx="9146204" cy="1014986"/>
          </a:xfrm>
        </p:grpSpPr>
        <p:pic>
          <p:nvPicPr>
            <p:cNvPr id="10" name="Picture 9" descr="copper rockfish.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2" name="Picture 11" descr="diver.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3" name="Picture 12" descr="Pg29_IMG_2970_rockyintertidalmonitoring.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4" name="Picture 13" descr="sanc0815_big sur_Robert Schwemmer_NOAA.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5" name="Picture 14" descr="Pg21._kelp.jpg"/>
            <p:cNvPicPr>
              <a:picLocks noChangeAspect="1"/>
            </p:cNvPicPr>
            <p:nvPr/>
          </p:nvPicPr>
          <p:blipFill>
            <a:blip r:embed="rId8" cstate="print"/>
            <a:stretch>
              <a:fillRect/>
            </a:stretch>
          </p:blipFill>
          <p:spPr>
            <a:xfrm>
              <a:off x="6096001" y="152401"/>
              <a:ext cx="1521733" cy="1014984"/>
            </a:xfrm>
            <a:prstGeom prst="rect">
              <a:avLst/>
            </a:prstGeom>
          </p:spPr>
        </p:pic>
        <p:pic>
          <p:nvPicPr>
            <p:cNvPr id="16" name="Picture 15" descr="Pg39_Blue_Rockfish.jpg"/>
            <p:cNvPicPr>
              <a:picLocks noChangeAspect="1"/>
            </p:cNvPicPr>
            <p:nvPr/>
          </p:nvPicPr>
          <p:blipFill>
            <a:blip r:embed="rId9" cstate="print"/>
            <a:stretch>
              <a:fillRect/>
            </a:stretch>
          </p:blipFill>
          <p:spPr>
            <a:xfrm>
              <a:off x="3962401" y="152401"/>
              <a:ext cx="811987" cy="1014984"/>
            </a:xfrm>
            <a:prstGeom prst="rect">
              <a:avLst/>
            </a:prstGeom>
          </p:spPr>
        </p:pic>
        <p:pic>
          <p:nvPicPr>
            <p:cNvPr id="17" name="Picture 16" descr="Pg14_marina.jpg"/>
            <p:cNvPicPr>
              <a:picLocks noChangeAspect="1"/>
            </p:cNvPicPr>
            <p:nvPr/>
          </p:nvPicPr>
          <p:blipFill>
            <a:blip r:embed="rId10"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sp>
        <p:nvSpPr>
          <p:cNvPr id="2" name="TextBox 1"/>
          <p:cNvSpPr txBox="1"/>
          <p:nvPr/>
        </p:nvSpPr>
        <p:spPr>
          <a:xfrm>
            <a:off x="317729" y="1235296"/>
            <a:ext cx="7124075" cy="646331"/>
          </a:xfrm>
          <a:prstGeom prst="rect">
            <a:avLst/>
          </a:prstGeom>
          <a:noFill/>
        </p:spPr>
        <p:txBody>
          <a:bodyPr wrap="square" rtlCol="0">
            <a:spAutoFit/>
          </a:bodyPr>
          <a:lstStyle/>
          <a:p>
            <a:r>
              <a:rPr lang="en-US" sz="3600" b="1" dirty="0" smtClean="0">
                <a:solidFill>
                  <a:schemeClr val="tx2"/>
                </a:solidFill>
                <a:latin typeface="Trebuchet MS"/>
                <a:cs typeface="Trebuchet MS"/>
              </a:rPr>
              <a:t>Marine Life Protection Act</a:t>
            </a:r>
            <a:endParaRPr lang="en-US" sz="3600" b="1" dirty="0">
              <a:solidFill>
                <a:schemeClr val="tx2"/>
              </a:solidFill>
              <a:latin typeface="Trebuchet MS"/>
              <a:cs typeface="Trebuchet MS"/>
            </a:endParaRPr>
          </a:p>
        </p:txBody>
      </p:sp>
      <p:cxnSp>
        <p:nvCxnSpPr>
          <p:cNvPr id="18"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53980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7729" y="1167383"/>
            <a:ext cx="8686800" cy="8077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i="0" kern="1200" cap="none" spc="0" normalizeH="0">
                <a:solidFill>
                  <a:schemeClr val="tx2"/>
                </a:solidFill>
                <a:latin typeface="Trebuchet MS"/>
                <a:ea typeface="+mj-ea"/>
                <a:cs typeface="Trebuchet MS"/>
              </a:defRPr>
            </a:lvl1pPr>
          </a:lstStyle>
          <a:p>
            <a:r>
              <a:rPr lang="en-US" sz="3600" b="1" dirty="0"/>
              <a:t>Redesigned </a:t>
            </a:r>
            <a:r>
              <a:rPr lang="en-US" sz="3600" b="1" dirty="0" err="1"/>
              <a:t>Coastwide</a:t>
            </a:r>
            <a:r>
              <a:rPr lang="en-US" sz="3600" b="1" dirty="0"/>
              <a:t> MPA Network</a:t>
            </a:r>
          </a:p>
        </p:txBody>
      </p:sp>
      <p:sp>
        <p:nvSpPr>
          <p:cNvPr id="15" name="Content Placeholder 4"/>
          <p:cNvSpPr txBox="1">
            <a:spLocks/>
          </p:cNvSpPr>
          <p:nvPr/>
        </p:nvSpPr>
        <p:spPr bwMode="auto">
          <a:xfrm>
            <a:off x="4557392" y="2037141"/>
            <a:ext cx="4403164" cy="4679747"/>
          </a:xfrm>
          <a:prstGeom prst="rect">
            <a:avLst/>
          </a:prstGeom>
          <a:solidFill>
            <a:schemeClr val="bg1"/>
          </a:solidFill>
          <a:ln w="9525">
            <a:noFill/>
            <a:miter lim="800000"/>
            <a:headEnd/>
            <a:tailEnd/>
          </a:ln>
        </p:spPr>
        <p:txBody>
          <a:bodyPr vert="horz" wrap="square" lIns="182880" tIns="9144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20000"/>
              </a:lnSpc>
              <a:spcBef>
                <a:spcPts val="500"/>
              </a:spcBef>
              <a:spcAft>
                <a:spcPts val="1200"/>
              </a:spcAft>
              <a:buNone/>
            </a:pPr>
            <a:r>
              <a:rPr lang="en-US" sz="2400" b="1" dirty="0" smtClean="0">
                <a:latin typeface="Calibri"/>
                <a:cs typeface="Calibri"/>
              </a:rPr>
              <a:t>Marine Life Protection Act </a:t>
            </a:r>
            <a:r>
              <a:rPr lang="en-US" sz="2400" i="1" dirty="0" smtClean="0">
                <a:latin typeface="Calibri"/>
                <a:cs typeface="Calibri"/>
              </a:rPr>
              <a:t>called for change</a:t>
            </a:r>
            <a:endParaRPr lang="en-US" sz="2400" i="1" dirty="0" smtClean="0">
              <a:cs typeface="Calibri"/>
            </a:endParaRPr>
          </a:p>
          <a:p>
            <a:pPr marL="0" indent="0">
              <a:lnSpc>
                <a:spcPct val="120000"/>
              </a:lnSpc>
              <a:spcBef>
                <a:spcPts val="500"/>
              </a:spcBef>
              <a:spcAft>
                <a:spcPts val="1200"/>
              </a:spcAft>
              <a:buNone/>
            </a:pPr>
            <a:r>
              <a:rPr lang="en-US" sz="2400" b="1" dirty="0" smtClean="0">
                <a:cs typeface="Calibri"/>
              </a:rPr>
              <a:t>Participatory process </a:t>
            </a:r>
            <a:r>
              <a:rPr lang="en-US" sz="2400" i="1" dirty="0" smtClean="0">
                <a:cs typeface="Calibri"/>
              </a:rPr>
              <a:t>completed in 2012</a:t>
            </a:r>
          </a:p>
          <a:p>
            <a:pPr marL="0" indent="0">
              <a:lnSpc>
                <a:spcPct val="120000"/>
              </a:lnSpc>
              <a:spcBef>
                <a:spcPts val="500"/>
              </a:spcBef>
              <a:spcAft>
                <a:spcPts val="1200"/>
              </a:spcAft>
              <a:buNone/>
            </a:pPr>
            <a:r>
              <a:rPr lang="en-US" sz="2400" i="1" dirty="0" smtClean="0">
                <a:cs typeface="Calibri"/>
              </a:rPr>
              <a:t>Largest</a:t>
            </a:r>
            <a:r>
              <a:rPr lang="en-US" sz="2400" b="1" dirty="0" smtClean="0">
                <a:cs typeface="Calibri"/>
              </a:rPr>
              <a:t> scientifically designed </a:t>
            </a:r>
            <a:r>
              <a:rPr lang="en-US" sz="2400" i="1" dirty="0" smtClean="0">
                <a:cs typeface="Calibri"/>
              </a:rPr>
              <a:t>network of MPAs</a:t>
            </a:r>
          </a:p>
          <a:p>
            <a:pPr marL="400050" lvl="1" indent="0">
              <a:lnSpc>
                <a:spcPct val="120000"/>
              </a:lnSpc>
              <a:spcBef>
                <a:spcPts val="600"/>
              </a:spcBef>
              <a:spcAft>
                <a:spcPts val="600"/>
              </a:spcAft>
              <a:buNone/>
            </a:pPr>
            <a:r>
              <a:rPr lang="en-US" sz="2000" dirty="0" smtClean="0">
                <a:solidFill>
                  <a:srgbClr val="515151"/>
                </a:solidFill>
                <a:cs typeface="Calibri"/>
              </a:rPr>
              <a:t>124 MPAs &amp; 15 </a:t>
            </a:r>
            <a:r>
              <a:rPr lang="en-US" sz="2000" dirty="0">
                <a:solidFill>
                  <a:srgbClr val="515151"/>
                </a:solidFill>
                <a:cs typeface="Calibri"/>
              </a:rPr>
              <a:t>special </a:t>
            </a:r>
            <a:r>
              <a:rPr lang="en-US" sz="2000" dirty="0" smtClean="0">
                <a:solidFill>
                  <a:srgbClr val="515151"/>
                </a:solidFill>
                <a:cs typeface="Calibri"/>
              </a:rPr>
              <a:t>closures</a:t>
            </a:r>
            <a:endParaRPr lang="en-US" sz="2000" dirty="0">
              <a:solidFill>
                <a:srgbClr val="515151"/>
              </a:solidFill>
              <a:cs typeface="Calibri"/>
            </a:endParaRPr>
          </a:p>
          <a:p>
            <a:pPr marL="400050" lvl="1" indent="0">
              <a:lnSpc>
                <a:spcPct val="120000"/>
              </a:lnSpc>
              <a:spcBef>
                <a:spcPts val="600"/>
              </a:spcBef>
              <a:spcAft>
                <a:spcPts val="600"/>
              </a:spcAft>
              <a:buNone/>
            </a:pPr>
            <a:r>
              <a:rPr lang="en-US" sz="2000" dirty="0" smtClean="0">
                <a:solidFill>
                  <a:srgbClr val="515151"/>
                </a:solidFill>
                <a:cs typeface="Calibri"/>
              </a:rPr>
              <a:t>16% of state waters</a:t>
            </a:r>
          </a:p>
          <a:p>
            <a:pPr marL="400050" lvl="1" indent="0">
              <a:lnSpc>
                <a:spcPct val="120000"/>
              </a:lnSpc>
              <a:spcBef>
                <a:spcPts val="600"/>
              </a:spcBef>
              <a:spcAft>
                <a:spcPts val="600"/>
              </a:spcAft>
              <a:buNone/>
            </a:pPr>
            <a:r>
              <a:rPr lang="en-US" sz="2000" dirty="0">
                <a:solidFill>
                  <a:srgbClr val="515151"/>
                </a:solidFill>
                <a:cs typeface="Calibri"/>
              </a:rPr>
              <a:t>9% </a:t>
            </a:r>
            <a:r>
              <a:rPr lang="en-US" sz="2000" dirty="0" smtClean="0">
                <a:solidFill>
                  <a:srgbClr val="515151"/>
                </a:solidFill>
                <a:cs typeface="Calibri"/>
              </a:rPr>
              <a:t>in </a:t>
            </a:r>
            <a:r>
              <a:rPr lang="en-US" sz="2000" dirty="0">
                <a:solidFill>
                  <a:srgbClr val="515151"/>
                </a:solidFill>
                <a:cs typeface="Calibri"/>
              </a:rPr>
              <a:t>no-take </a:t>
            </a:r>
            <a:r>
              <a:rPr lang="en-US" sz="2000" dirty="0" smtClean="0">
                <a:solidFill>
                  <a:srgbClr val="515151"/>
                </a:solidFill>
                <a:cs typeface="Calibri"/>
              </a:rPr>
              <a:t>reserves</a:t>
            </a:r>
            <a:endParaRPr lang="en-US" sz="2000" dirty="0">
              <a:solidFill>
                <a:srgbClr val="515151"/>
              </a:solidFill>
              <a:cs typeface="Calibri"/>
            </a:endParaRPr>
          </a:p>
        </p:txBody>
      </p:sp>
      <p:pic>
        <p:nvPicPr>
          <p:cNvPr id="16" name="Content Placeholder 2" descr="ca_mpas.gi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400" t="4502" b="6656"/>
          <a:stretch/>
        </p:blipFill>
        <p:spPr>
          <a:xfrm>
            <a:off x="0" y="2037142"/>
            <a:ext cx="3850816" cy="4840755"/>
          </a:xfrm>
        </p:spPr>
      </p:pic>
      <p:grpSp>
        <p:nvGrpSpPr>
          <p:cNvPr id="6" name="Group 5"/>
          <p:cNvGrpSpPr/>
          <p:nvPr/>
        </p:nvGrpSpPr>
        <p:grpSpPr>
          <a:xfrm>
            <a:off x="-1" y="152399"/>
            <a:ext cx="9146204" cy="1014986"/>
            <a:chOff x="-1" y="152399"/>
            <a:chExt cx="9146204" cy="1014986"/>
          </a:xfrm>
        </p:grpSpPr>
        <p:pic>
          <p:nvPicPr>
            <p:cNvPr id="7" name="Picture 6" descr="copper rockfish.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8" name="Picture 7" descr="diver.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9" name="Picture 8" descr="Pg29_IMG_2970_rockyintertidalmonitoring.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0" name="Picture 9" descr="sanc0815_big sur_Robert Schwemmer_NOAA.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1" name="Picture 10" descr="Pg21._kelp.jpg"/>
            <p:cNvPicPr>
              <a:picLocks noChangeAspect="1"/>
            </p:cNvPicPr>
            <p:nvPr/>
          </p:nvPicPr>
          <p:blipFill>
            <a:blip r:embed="rId8" cstate="print"/>
            <a:stretch>
              <a:fillRect/>
            </a:stretch>
          </p:blipFill>
          <p:spPr>
            <a:xfrm>
              <a:off x="6096001" y="152401"/>
              <a:ext cx="1521733" cy="1014984"/>
            </a:xfrm>
            <a:prstGeom prst="rect">
              <a:avLst/>
            </a:prstGeom>
          </p:spPr>
        </p:pic>
        <p:pic>
          <p:nvPicPr>
            <p:cNvPr id="12" name="Picture 11" descr="Pg39_Blue_Rockfish.jpg"/>
            <p:cNvPicPr>
              <a:picLocks noChangeAspect="1"/>
            </p:cNvPicPr>
            <p:nvPr/>
          </p:nvPicPr>
          <p:blipFill>
            <a:blip r:embed="rId9" cstate="print"/>
            <a:stretch>
              <a:fillRect/>
            </a:stretch>
          </p:blipFill>
          <p:spPr>
            <a:xfrm>
              <a:off x="3962401" y="152401"/>
              <a:ext cx="811987" cy="1014984"/>
            </a:xfrm>
            <a:prstGeom prst="rect">
              <a:avLst/>
            </a:prstGeom>
          </p:spPr>
        </p:pic>
        <p:pic>
          <p:nvPicPr>
            <p:cNvPr id="13" name="Picture 12" descr="Pg14_marina.jpg"/>
            <p:cNvPicPr>
              <a:picLocks noChangeAspect="1"/>
            </p:cNvPicPr>
            <p:nvPr/>
          </p:nvPicPr>
          <p:blipFill>
            <a:blip r:embed="rId10"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cxnSp>
        <p:nvCxnSpPr>
          <p:cNvPr id="14" name="Shape 289"/>
          <p:cNvCxnSpPr/>
          <p:nvPr/>
        </p:nvCxnSpPr>
        <p:spPr>
          <a:xfrm>
            <a:off x="317729" y="1984593"/>
            <a:ext cx="8534400" cy="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41469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p:cNvSpPr>
          <p:nvPr/>
        </p:nvSpPr>
        <p:spPr bwMode="auto">
          <a:xfrm>
            <a:off x="-47171" y="1338262"/>
            <a:ext cx="5457372"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lvl="1" indent="-342900" algn="l">
              <a:lnSpc>
                <a:spcPct val="90000"/>
              </a:lnSpc>
              <a:spcBef>
                <a:spcPct val="40000"/>
              </a:spcBef>
              <a:buFont typeface="Wingdings" pitchFamily="2" charset="2"/>
              <a:buChar char="v"/>
              <a:defRPr/>
            </a:pPr>
            <a:endParaRPr lang="en-US" sz="2400" b="1" dirty="0">
              <a:solidFill>
                <a:schemeClr val="tx1">
                  <a:lumMod val="85000"/>
                  <a:lumOff val="15000"/>
                </a:schemeClr>
              </a:solidFill>
              <a:latin typeface="Arial" charset="0"/>
              <a:cs typeface="Arial" charset="0"/>
            </a:endParaRPr>
          </a:p>
        </p:txBody>
      </p:sp>
      <p:grpSp>
        <p:nvGrpSpPr>
          <p:cNvPr id="9" name="Group 8"/>
          <p:cNvGrpSpPr/>
          <p:nvPr/>
        </p:nvGrpSpPr>
        <p:grpSpPr>
          <a:xfrm>
            <a:off x="-1" y="152399"/>
            <a:ext cx="9146204" cy="1014986"/>
            <a:chOff x="-1" y="152399"/>
            <a:chExt cx="9146204" cy="1014986"/>
          </a:xfrm>
        </p:grpSpPr>
        <p:pic>
          <p:nvPicPr>
            <p:cNvPr id="10" name="Picture 9" descr="copper rockf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12" name="Picture 11" descr="d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13" name="Picture 12" descr="Pg29_IMG_2970_rockyintertidalmonitor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14" name="Picture 13" descr="sanc0815_big sur_Robert Schwemmer_NOAA.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15" name="Picture 14" descr="Pg21._kelp.jpg"/>
            <p:cNvPicPr>
              <a:picLocks noChangeAspect="1"/>
            </p:cNvPicPr>
            <p:nvPr/>
          </p:nvPicPr>
          <p:blipFill>
            <a:blip r:embed="rId7" cstate="print"/>
            <a:stretch>
              <a:fillRect/>
            </a:stretch>
          </p:blipFill>
          <p:spPr>
            <a:xfrm>
              <a:off x="6096001" y="152401"/>
              <a:ext cx="1521733" cy="1014984"/>
            </a:xfrm>
            <a:prstGeom prst="rect">
              <a:avLst/>
            </a:prstGeom>
          </p:spPr>
        </p:pic>
        <p:pic>
          <p:nvPicPr>
            <p:cNvPr id="16" name="Picture 15" descr="Pg39_Blue_Rockfish.jpg"/>
            <p:cNvPicPr>
              <a:picLocks noChangeAspect="1"/>
            </p:cNvPicPr>
            <p:nvPr/>
          </p:nvPicPr>
          <p:blipFill>
            <a:blip r:embed="rId8" cstate="print"/>
            <a:stretch>
              <a:fillRect/>
            </a:stretch>
          </p:blipFill>
          <p:spPr>
            <a:xfrm>
              <a:off x="3962401" y="152401"/>
              <a:ext cx="811987" cy="1014984"/>
            </a:xfrm>
            <a:prstGeom prst="rect">
              <a:avLst/>
            </a:prstGeom>
          </p:spPr>
        </p:pic>
        <p:pic>
          <p:nvPicPr>
            <p:cNvPr id="17" name="Picture 16" descr="Pg14_marina.jpg"/>
            <p:cNvPicPr>
              <a:picLocks noChangeAspect="1"/>
            </p:cNvPicPr>
            <p:nvPr/>
          </p:nvPicPr>
          <p:blipFill>
            <a:blip r:embed="rId9"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sp>
        <p:nvSpPr>
          <p:cNvPr id="2" name="TextBox 1"/>
          <p:cNvSpPr txBox="1"/>
          <p:nvPr/>
        </p:nvSpPr>
        <p:spPr>
          <a:xfrm>
            <a:off x="2244970" y="1338262"/>
            <a:ext cx="6877398" cy="553998"/>
          </a:xfrm>
          <a:prstGeom prst="rect">
            <a:avLst/>
          </a:prstGeom>
          <a:noFill/>
        </p:spPr>
        <p:txBody>
          <a:bodyPr wrap="square" rtlCol="0">
            <a:spAutoFit/>
          </a:bodyPr>
          <a:lstStyle/>
          <a:p>
            <a:r>
              <a:rPr lang="en-US" sz="3000" b="1" dirty="0" smtClean="0">
                <a:latin typeface="Trebuchet MS"/>
                <a:cs typeface="Trebuchet MS"/>
              </a:rPr>
              <a:t>Redesigned Coastwide MPA Network</a:t>
            </a:r>
            <a:endParaRPr lang="en-US" sz="3000" b="1" dirty="0">
              <a:latin typeface="Trebuchet MS"/>
              <a:cs typeface="Trebuchet MS"/>
            </a:endParaRPr>
          </a:p>
        </p:txBody>
      </p:sp>
      <p:cxnSp>
        <p:nvCxnSpPr>
          <p:cNvPr id="18" name="Shape 289"/>
          <p:cNvCxnSpPr/>
          <p:nvPr/>
        </p:nvCxnSpPr>
        <p:spPr>
          <a:xfrm>
            <a:off x="2334919" y="1984593"/>
            <a:ext cx="6454759" cy="0"/>
          </a:xfrm>
          <a:prstGeom prst="straightConnector1">
            <a:avLst/>
          </a:prstGeom>
          <a:noFill/>
          <a:ln w="25400" cap="flat" cmpd="sng">
            <a:solidFill>
              <a:schemeClr val="accent1"/>
            </a:solidFill>
            <a:prstDash val="solid"/>
            <a:round/>
            <a:headEnd type="none" w="med" len="med"/>
            <a:tailEnd type="none" w="med" len="med"/>
          </a:ln>
        </p:spPr>
      </p:cxnSp>
      <p:sp>
        <p:nvSpPr>
          <p:cNvPr id="21" name="Rectangle 8"/>
          <p:cNvSpPr>
            <a:spLocks noChangeArrowheads="1"/>
          </p:cNvSpPr>
          <p:nvPr/>
        </p:nvSpPr>
        <p:spPr bwMode="auto">
          <a:xfrm>
            <a:off x="138358" y="686753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i="1" dirty="0">
              <a:ea typeface="ＭＳ Ｐゴシック" pitchFamily="34" charset="-128"/>
              <a:sym typeface="Times" charset="0"/>
            </a:endParaRPr>
          </a:p>
        </p:txBody>
      </p:sp>
      <p:pic>
        <p:nvPicPr>
          <p:cNvPr id="19" name="Picture 30" descr="D:\My Documents\MARINE REGION - related\MLPA Implementation\MAPS- study region wide maps\MPA Designation Graph_TSC 2014 repor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65364" y="2292166"/>
            <a:ext cx="4876799" cy="4376019"/>
          </a:xfrm>
          <a:prstGeom prst="rect">
            <a:avLst/>
          </a:prstGeom>
          <a:noFill/>
          <a:ln w="9525">
            <a:solidFill>
              <a:schemeClr val="tx1"/>
            </a:solidFill>
            <a:miter lim="800000"/>
            <a:headEnd/>
            <a:tailEnd/>
          </a:ln>
          <a:effectLst>
            <a:softEdge rad="31750"/>
          </a:effectLst>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925268" y="1387485"/>
            <a:ext cx="5684838" cy="5622925"/>
            <a:chOff x="-762000" y="930275"/>
            <a:chExt cx="5684838" cy="5622925"/>
          </a:xfrm>
        </p:grpSpPr>
        <p:grpSp>
          <p:nvGrpSpPr>
            <p:cNvPr id="23" name="Group 10"/>
            <p:cNvGrpSpPr>
              <a:grpSpLocks/>
            </p:cNvGrpSpPr>
            <p:nvPr/>
          </p:nvGrpSpPr>
          <p:grpSpPr bwMode="auto">
            <a:xfrm>
              <a:off x="-762000" y="930275"/>
              <a:ext cx="5684838" cy="5622925"/>
              <a:chOff x="3535362" y="930275"/>
              <a:chExt cx="5684838" cy="5622925"/>
            </a:xfrm>
          </p:grpSpPr>
          <p:pic>
            <p:nvPicPr>
              <p:cNvPr id="28" name="Picture 6" descr="CCSR MPAs"/>
              <p:cNvPicPr>
                <a:picLocks noChangeAspect="1" noChangeArrowheads="1"/>
              </p:cNvPicPr>
              <p:nvPr/>
            </p:nvPicPr>
            <p:blipFill>
              <a:blip r:embed="rId11">
                <a:clrChange>
                  <a:clrFrom>
                    <a:srgbClr val="FFFFFF"/>
                  </a:clrFrom>
                  <a:clrTo>
                    <a:srgbClr val="FFFFFF">
                      <a:alpha val="0"/>
                    </a:srgbClr>
                  </a:clrTo>
                </a:clrChange>
              </a:blip>
              <a:srcRect l="26414" r="25471"/>
              <a:stretch>
                <a:fillRect/>
              </a:stretch>
            </p:blipFill>
            <p:spPr bwMode="auto">
              <a:xfrm>
                <a:off x="4375150" y="930275"/>
                <a:ext cx="4845050" cy="562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31"/>
              <p:cNvGrpSpPr>
                <a:grpSpLocks/>
              </p:cNvGrpSpPr>
              <p:nvPr/>
            </p:nvGrpSpPr>
            <p:grpSpPr bwMode="auto">
              <a:xfrm>
                <a:off x="3535362" y="990600"/>
                <a:ext cx="3170238" cy="2143125"/>
                <a:chOff x="2221" y="624"/>
                <a:chExt cx="1997" cy="1350"/>
              </a:xfrm>
            </p:grpSpPr>
            <p:pic>
              <p:nvPicPr>
                <p:cNvPr id="41" name="Picture 16" descr="North Coast RSG proposal"/>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7316" r="52934" b="60074"/>
                <a:stretch>
                  <a:fillRect/>
                </a:stretch>
              </p:blipFill>
              <p:spPr bwMode="auto">
                <a:xfrm>
                  <a:off x="2221" y="624"/>
                  <a:ext cx="1763"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9"/>
                <p:cNvSpPr txBox="1">
                  <a:spLocks noChangeArrowheads="1"/>
                </p:cNvSpPr>
                <p:nvPr/>
              </p:nvSpPr>
              <p:spPr bwMode="auto">
                <a:xfrm>
                  <a:off x="2977" y="1046"/>
                  <a:ext cx="124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t>North Coast (20)</a:t>
                  </a:r>
                </a:p>
              </p:txBody>
            </p:sp>
          </p:grpSp>
          <p:sp>
            <p:nvSpPr>
              <p:cNvPr id="30" name="Line 10"/>
              <p:cNvSpPr>
                <a:spLocks noChangeShapeType="1"/>
              </p:cNvSpPr>
              <p:nvPr/>
            </p:nvSpPr>
            <p:spPr bwMode="auto">
              <a:xfrm flipH="1">
                <a:off x="4552950" y="2825750"/>
                <a:ext cx="293688" cy="176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nvGrpSpPr>
              <p:cNvPr id="31" name="Group 11"/>
              <p:cNvGrpSpPr>
                <a:grpSpLocks/>
              </p:cNvGrpSpPr>
              <p:nvPr/>
            </p:nvGrpSpPr>
            <p:grpSpPr bwMode="auto">
              <a:xfrm>
                <a:off x="5084763" y="3846513"/>
                <a:ext cx="2667000" cy="1598612"/>
                <a:chOff x="3202" y="2567"/>
                <a:chExt cx="1680" cy="1007"/>
              </a:xfrm>
            </p:grpSpPr>
            <p:sp>
              <p:nvSpPr>
                <p:cNvPr id="38" name="Line 12"/>
                <p:cNvSpPr>
                  <a:spLocks noChangeShapeType="1"/>
                </p:cNvSpPr>
                <p:nvPr/>
              </p:nvSpPr>
              <p:spPr bwMode="auto">
                <a:xfrm flipH="1">
                  <a:off x="3202" y="2567"/>
                  <a:ext cx="174" cy="1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9" name="Line 13"/>
                <p:cNvSpPr>
                  <a:spLocks noChangeShapeType="1"/>
                </p:cNvSpPr>
                <p:nvPr/>
              </p:nvSpPr>
              <p:spPr bwMode="auto">
                <a:xfrm flipH="1">
                  <a:off x="3704" y="3486"/>
                  <a:ext cx="163"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40" name="Text Box 14"/>
                <p:cNvSpPr txBox="1">
                  <a:spLocks noChangeArrowheads="1"/>
                </p:cNvSpPr>
                <p:nvPr/>
              </p:nvSpPr>
              <p:spPr bwMode="auto">
                <a:xfrm>
                  <a:off x="3641" y="2830"/>
                  <a:ext cx="124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t>Central Coast (29)</a:t>
                  </a:r>
                </a:p>
              </p:txBody>
            </p:sp>
          </p:grpSp>
          <p:grpSp>
            <p:nvGrpSpPr>
              <p:cNvPr id="32" name="Group 30"/>
              <p:cNvGrpSpPr>
                <a:grpSpLocks/>
              </p:cNvGrpSpPr>
              <p:nvPr/>
            </p:nvGrpSpPr>
            <p:grpSpPr bwMode="auto">
              <a:xfrm>
                <a:off x="4367213" y="4689475"/>
                <a:ext cx="4678363" cy="1863725"/>
                <a:chOff x="2765" y="2976"/>
                <a:chExt cx="2947" cy="1174"/>
              </a:xfrm>
            </p:grpSpPr>
            <p:pic>
              <p:nvPicPr>
                <p:cNvPr id="36" name="Picture 8" descr="SCS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26414" t="66855" r="32156"/>
                <a:stretch>
                  <a:fillRect/>
                </a:stretch>
              </p:blipFill>
              <p:spPr bwMode="auto">
                <a:xfrm>
                  <a:off x="2765" y="2976"/>
                  <a:ext cx="2628" cy="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8"/>
                <p:cNvSpPr txBox="1">
                  <a:spLocks noChangeArrowheads="1"/>
                </p:cNvSpPr>
                <p:nvPr/>
              </p:nvSpPr>
              <p:spPr bwMode="auto">
                <a:xfrm>
                  <a:off x="4471" y="3312"/>
                  <a:ext cx="124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t>South Coast (50)</a:t>
                  </a:r>
                </a:p>
              </p:txBody>
            </p:sp>
          </p:grpSp>
          <p:grpSp>
            <p:nvGrpSpPr>
              <p:cNvPr id="33" name="Group 38"/>
              <p:cNvGrpSpPr>
                <a:grpSpLocks/>
              </p:cNvGrpSpPr>
              <p:nvPr/>
            </p:nvGrpSpPr>
            <p:grpSpPr bwMode="auto">
              <a:xfrm>
                <a:off x="4362450" y="1828800"/>
                <a:ext cx="3409950" cy="2460625"/>
                <a:chOff x="2748" y="1152"/>
                <a:chExt cx="2148" cy="1550"/>
              </a:xfrm>
            </p:grpSpPr>
            <p:pic>
              <p:nvPicPr>
                <p:cNvPr id="34" name="Picture 22" descr="NCCS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6414" t="15358" r="48804" b="40881"/>
                <a:stretch>
                  <a:fillRect/>
                </a:stretch>
              </p:blipFill>
              <p:spPr bwMode="auto">
                <a:xfrm>
                  <a:off x="2748" y="1152"/>
                  <a:ext cx="1572" cy="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15"/>
                <p:cNvSpPr txBox="1">
                  <a:spLocks noChangeArrowheads="1"/>
                </p:cNvSpPr>
                <p:nvPr/>
              </p:nvSpPr>
              <p:spPr bwMode="auto">
                <a:xfrm>
                  <a:off x="3235" y="1824"/>
                  <a:ext cx="16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t>North Central Coast (25)</a:t>
                  </a:r>
                </a:p>
              </p:txBody>
            </p:sp>
          </p:grpSp>
        </p:grpSp>
        <p:sp>
          <p:nvSpPr>
            <p:cNvPr id="24" name="Text Box 27"/>
            <p:cNvSpPr txBox="1">
              <a:spLocks noChangeArrowheads="1"/>
            </p:cNvSpPr>
            <p:nvPr/>
          </p:nvSpPr>
          <p:spPr bwMode="auto">
            <a:xfrm>
              <a:off x="762000" y="18288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1475" indent="-371475"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 typeface="Wingdings" pitchFamily="2" charset="2"/>
                <a:buNone/>
              </a:pPr>
              <a:r>
                <a:rPr lang="en-US" altLang="en-US" sz="1400" b="1" dirty="0"/>
                <a:t>(2012)</a:t>
              </a:r>
            </a:p>
          </p:txBody>
        </p:sp>
        <p:sp>
          <p:nvSpPr>
            <p:cNvPr id="25" name="Text Box 28"/>
            <p:cNvSpPr txBox="1">
              <a:spLocks noChangeArrowheads="1"/>
            </p:cNvSpPr>
            <p:nvPr/>
          </p:nvSpPr>
          <p:spPr bwMode="auto">
            <a:xfrm>
              <a:off x="1447800" y="31242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1475" indent="-371475"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 typeface="Wingdings" pitchFamily="2" charset="2"/>
                <a:buNone/>
              </a:pPr>
              <a:r>
                <a:rPr lang="en-US" altLang="en-US" sz="1400" b="1" dirty="0"/>
                <a:t>(2010)</a:t>
              </a:r>
            </a:p>
          </p:txBody>
        </p:sp>
        <p:sp>
          <p:nvSpPr>
            <p:cNvPr id="26" name="Text Box 29"/>
            <p:cNvSpPr txBox="1">
              <a:spLocks noChangeArrowheads="1"/>
            </p:cNvSpPr>
            <p:nvPr/>
          </p:nvSpPr>
          <p:spPr bwMode="auto">
            <a:xfrm>
              <a:off x="2057400" y="44958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1475" indent="-371475"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 typeface="Wingdings" pitchFamily="2" charset="2"/>
                <a:buNone/>
              </a:pPr>
              <a:r>
                <a:rPr lang="en-US" altLang="en-US" sz="1400" b="1" dirty="0" smtClean="0"/>
                <a:t>(2007</a:t>
              </a:r>
              <a:r>
                <a:rPr lang="en-US" altLang="en-US" sz="1400" b="1" dirty="0"/>
                <a:t>)</a:t>
              </a:r>
            </a:p>
          </p:txBody>
        </p:sp>
        <p:sp>
          <p:nvSpPr>
            <p:cNvPr id="27" name="Text Box 30"/>
            <p:cNvSpPr txBox="1">
              <a:spLocks noChangeArrowheads="1"/>
            </p:cNvSpPr>
            <p:nvPr/>
          </p:nvSpPr>
          <p:spPr bwMode="auto">
            <a:xfrm>
              <a:off x="3200400" y="54102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1475" indent="-371475"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 typeface="Wingdings" pitchFamily="2" charset="2"/>
                <a:buNone/>
              </a:pPr>
              <a:r>
                <a:rPr lang="en-US" altLang="en-US" sz="1400" b="1" dirty="0"/>
                <a:t>(2012)</a:t>
              </a:r>
            </a:p>
          </p:txBody>
        </p:sp>
      </p:grpSp>
      <p:sp>
        <p:nvSpPr>
          <p:cNvPr id="20" name="TextBox 2"/>
          <p:cNvSpPr txBox="1">
            <a:spLocks noChangeArrowheads="1"/>
          </p:cNvSpPr>
          <p:nvPr/>
        </p:nvSpPr>
        <p:spPr bwMode="auto">
          <a:xfrm>
            <a:off x="5676770" y="2280165"/>
            <a:ext cx="2133599" cy="4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30000"/>
              </a:spcBef>
              <a:spcAft>
                <a:spcPct val="0"/>
              </a:spcAft>
              <a:buFont typeface="Wingdings" pitchFamily="2" charset="2"/>
              <a:buChar char="Ø"/>
              <a:defRPr sz="2400">
                <a:solidFill>
                  <a:schemeClr val="tx1"/>
                </a:solidFill>
                <a:latin typeface="Arial" charset="0"/>
              </a:defRPr>
            </a:lvl6pPr>
            <a:lvl7pPr marL="2971800" indent="-228600" eaLnBrk="0" fontAlgn="base" hangingPunct="0">
              <a:spcBef>
                <a:spcPct val="30000"/>
              </a:spcBef>
              <a:spcAft>
                <a:spcPct val="0"/>
              </a:spcAft>
              <a:buFont typeface="Wingdings" pitchFamily="2" charset="2"/>
              <a:buChar char="Ø"/>
              <a:defRPr sz="2400">
                <a:solidFill>
                  <a:schemeClr val="tx1"/>
                </a:solidFill>
                <a:latin typeface="Arial" charset="0"/>
              </a:defRPr>
            </a:lvl7pPr>
            <a:lvl8pPr marL="3429000" indent="-228600" eaLnBrk="0" fontAlgn="base" hangingPunct="0">
              <a:spcBef>
                <a:spcPct val="30000"/>
              </a:spcBef>
              <a:spcAft>
                <a:spcPct val="0"/>
              </a:spcAft>
              <a:buFont typeface="Wingdings" pitchFamily="2" charset="2"/>
              <a:buChar char="Ø"/>
              <a:defRPr sz="2400">
                <a:solidFill>
                  <a:schemeClr val="tx1"/>
                </a:solidFill>
                <a:latin typeface="Arial" charset="0"/>
              </a:defRPr>
            </a:lvl8pPr>
            <a:lvl9pPr marL="3886200" indent="-228600" eaLnBrk="0" fontAlgn="base" hangingPunct="0">
              <a:spcBef>
                <a:spcPct val="30000"/>
              </a:spcBef>
              <a:spcAft>
                <a:spcPct val="0"/>
              </a:spcAft>
              <a:buFont typeface="Wingdings" pitchFamily="2" charset="2"/>
              <a:buChar char="Ø"/>
              <a:defRPr sz="2400">
                <a:solidFill>
                  <a:schemeClr val="tx1"/>
                </a:solidFill>
                <a:latin typeface="Arial" charset="0"/>
              </a:defRPr>
            </a:lvl9pPr>
          </a:lstStyle>
          <a:p>
            <a:pPr eaLnBrk="1" hangingPunct="1">
              <a:buFont typeface="Wingdings" pitchFamily="2" charset="2"/>
              <a:buNone/>
            </a:pPr>
            <a:r>
              <a:rPr lang="en-US" altLang="en-US" dirty="0"/>
              <a:t>MPA Coverage</a:t>
            </a:r>
          </a:p>
        </p:txBody>
      </p:sp>
    </p:spTree>
    <p:extLst>
      <p:ext uri="{BB962C8B-B14F-4D97-AF65-F5344CB8AC3E}">
        <p14:creationId xmlns:p14="http://schemas.microsoft.com/office/powerpoint/2010/main" val="16839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14" name="Shape 251"/>
          <p:cNvSpPr/>
          <p:nvPr/>
        </p:nvSpPr>
        <p:spPr>
          <a:xfrm>
            <a:off x="5893801" y="3827199"/>
            <a:ext cx="2944499" cy="2624400"/>
          </a:xfrm>
          <a:prstGeom prst="ellipse">
            <a:avLst/>
          </a:prstGeom>
          <a:solidFill>
            <a:schemeClr val="accent1"/>
          </a:solidFill>
          <a:ln w="25400" cap="flat" cmpd="sng">
            <a:solidFill>
              <a:srgbClr val="366092"/>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5" name="Shape 253"/>
          <p:cNvSpPr txBox="1"/>
          <p:nvPr/>
        </p:nvSpPr>
        <p:spPr>
          <a:xfrm>
            <a:off x="5913619" y="5095325"/>
            <a:ext cx="2933700" cy="954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dirty="0">
                <a:solidFill>
                  <a:schemeClr val="dk1"/>
                </a:solidFill>
                <a:latin typeface="Calibri"/>
                <a:ea typeface="Calibri"/>
                <a:cs typeface="Calibri"/>
                <a:sym typeface="Calibri"/>
              </a:rPr>
              <a:t>Policy &amp;</a:t>
            </a:r>
          </a:p>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dirty="0">
                <a:solidFill>
                  <a:schemeClr val="dk1"/>
                </a:solidFill>
                <a:latin typeface="Calibri"/>
                <a:ea typeface="Calibri"/>
                <a:cs typeface="Calibri"/>
                <a:sym typeface="Calibri"/>
              </a:rPr>
              <a:t> </a:t>
            </a:r>
            <a:r>
              <a:rPr lang="en-US" sz="2800" b="0" i="0" u="none" strike="noStrike" cap="none" dirty="0" smtClean="0">
                <a:solidFill>
                  <a:schemeClr val="dk1"/>
                </a:solidFill>
                <a:latin typeface="Calibri"/>
                <a:ea typeface="Calibri"/>
                <a:cs typeface="Calibri"/>
                <a:sym typeface="Calibri"/>
              </a:rPr>
              <a:t>Permitting</a:t>
            </a:r>
            <a:endParaRPr lang="en-US" sz="2800" b="0" i="0" u="none" strike="noStrike" cap="none" dirty="0">
              <a:solidFill>
                <a:schemeClr val="dk1"/>
              </a:solidFill>
              <a:latin typeface="Calibri"/>
              <a:ea typeface="Calibri"/>
              <a:cs typeface="Calibri"/>
              <a:sym typeface="Calibri"/>
            </a:endParaRPr>
          </a:p>
        </p:txBody>
      </p:sp>
      <p:sp>
        <p:nvSpPr>
          <p:cNvPr id="16" name="Shape 254"/>
          <p:cNvSpPr/>
          <p:nvPr/>
        </p:nvSpPr>
        <p:spPr>
          <a:xfrm>
            <a:off x="2991361" y="3865299"/>
            <a:ext cx="2946300" cy="2624100"/>
          </a:xfrm>
          <a:prstGeom prst="ellipse">
            <a:avLst/>
          </a:prstGeom>
          <a:solidFill>
            <a:schemeClr val="accent1"/>
          </a:solidFill>
          <a:ln w="25400" cap="flat" cmpd="sng">
            <a:solidFill>
              <a:srgbClr val="366092"/>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8" name="Shape 256"/>
          <p:cNvSpPr/>
          <p:nvPr/>
        </p:nvSpPr>
        <p:spPr>
          <a:xfrm>
            <a:off x="5853670" y="1566599"/>
            <a:ext cx="2944500" cy="2624400"/>
          </a:xfrm>
          <a:prstGeom prst="ellipse">
            <a:avLst/>
          </a:prstGeom>
          <a:solidFill>
            <a:schemeClr val="accent1"/>
          </a:solidFill>
          <a:ln w="25400" cap="flat" cmpd="sng">
            <a:solidFill>
              <a:srgbClr val="366092"/>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 name="Shape 255"/>
          <p:cNvSpPr/>
          <p:nvPr/>
        </p:nvSpPr>
        <p:spPr>
          <a:xfrm>
            <a:off x="2934703" y="1579299"/>
            <a:ext cx="2944500" cy="2624400"/>
          </a:xfrm>
          <a:prstGeom prst="ellipse">
            <a:avLst/>
          </a:prstGeom>
          <a:solidFill>
            <a:schemeClr val="accent1"/>
          </a:solidFill>
          <a:ln w="762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 name="Shape 257"/>
          <p:cNvSpPr/>
          <p:nvPr/>
        </p:nvSpPr>
        <p:spPr>
          <a:xfrm>
            <a:off x="4324746" y="3238499"/>
            <a:ext cx="3202499" cy="1905000"/>
          </a:xfrm>
          <a:prstGeom prst="ellipse">
            <a:avLst/>
          </a:prstGeom>
          <a:solidFill>
            <a:schemeClr val="accent3"/>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 name="Shape 258"/>
          <p:cNvSpPr txBox="1"/>
          <p:nvPr/>
        </p:nvSpPr>
        <p:spPr>
          <a:xfrm>
            <a:off x="4362359" y="3471924"/>
            <a:ext cx="3189899" cy="13851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dirty="0">
                <a:solidFill>
                  <a:schemeClr val="dk1"/>
                </a:solidFill>
                <a:latin typeface="Calibri"/>
                <a:ea typeface="Calibri"/>
                <a:cs typeface="Calibri"/>
                <a:sym typeface="Calibri"/>
              </a:rPr>
              <a:t>MPA </a:t>
            </a:r>
          </a:p>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dirty="0">
                <a:solidFill>
                  <a:schemeClr val="dk1"/>
                </a:solidFill>
                <a:latin typeface="Calibri"/>
                <a:ea typeface="Calibri"/>
                <a:cs typeface="Calibri"/>
                <a:sym typeface="Calibri"/>
              </a:rPr>
              <a:t>Management Program</a:t>
            </a:r>
          </a:p>
        </p:txBody>
      </p:sp>
      <p:sp>
        <p:nvSpPr>
          <p:cNvPr id="21" name="Shape 259"/>
          <p:cNvSpPr txBox="1"/>
          <p:nvPr/>
        </p:nvSpPr>
        <p:spPr>
          <a:xfrm>
            <a:off x="2867143" y="2153229"/>
            <a:ext cx="3073500" cy="954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dirty="0" smtClean="0">
                <a:solidFill>
                  <a:schemeClr val="dk1"/>
                </a:solidFill>
                <a:latin typeface="Calibri"/>
                <a:ea typeface="Calibri"/>
                <a:cs typeface="Calibri"/>
                <a:sym typeface="Calibri"/>
              </a:rPr>
              <a:t>Research &amp;</a:t>
            </a:r>
          </a:p>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Monitoring</a:t>
            </a:r>
            <a:endParaRPr lang="en-US" sz="2800" b="0" i="0" u="none" strike="noStrike" cap="none" dirty="0">
              <a:solidFill>
                <a:schemeClr val="dk1"/>
              </a:solidFill>
              <a:latin typeface="Calibri"/>
              <a:ea typeface="Calibri"/>
              <a:cs typeface="Calibri"/>
              <a:sym typeface="Calibri"/>
            </a:endParaRPr>
          </a:p>
        </p:txBody>
      </p:sp>
      <p:sp>
        <p:nvSpPr>
          <p:cNvPr id="22" name="Shape 260"/>
          <p:cNvSpPr txBox="1"/>
          <p:nvPr/>
        </p:nvSpPr>
        <p:spPr>
          <a:xfrm>
            <a:off x="5940539" y="2138512"/>
            <a:ext cx="2755800" cy="954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dirty="0">
                <a:solidFill>
                  <a:schemeClr val="dk1"/>
                </a:solidFill>
                <a:latin typeface="Calibri"/>
                <a:ea typeface="Calibri"/>
                <a:cs typeface="Calibri"/>
                <a:sym typeface="Calibri"/>
              </a:rPr>
              <a:t>Enforcement &amp; Compliance</a:t>
            </a:r>
          </a:p>
        </p:txBody>
      </p:sp>
      <p:sp>
        <p:nvSpPr>
          <p:cNvPr id="23" name="Shape 261"/>
          <p:cNvSpPr txBox="1"/>
          <p:nvPr/>
        </p:nvSpPr>
        <p:spPr>
          <a:xfrm>
            <a:off x="3084351" y="5095325"/>
            <a:ext cx="2755800" cy="954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dirty="0">
                <a:solidFill>
                  <a:schemeClr val="dk1"/>
                </a:solidFill>
                <a:latin typeface="Calibri"/>
                <a:ea typeface="Calibri"/>
                <a:cs typeface="Calibri"/>
                <a:sym typeface="Calibri"/>
              </a:rPr>
              <a:t>Outreach &amp; Education</a:t>
            </a:r>
          </a:p>
        </p:txBody>
      </p:sp>
      <p:sp>
        <p:nvSpPr>
          <p:cNvPr id="24" name="TextBox 23"/>
          <p:cNvSpPr txBox="1"/>
          <p:nvPr/>
        </p:nvSpPr>
        <p:spPr>
          <a:xfrm>
            <a:off x="49800" y="1196226"/>
            <a:ext cx="2799593" cy="1969770"/>
          </a:xfrm>
          <a:prstGeom prst="rect">
            <a:avLst/>
          </a:prstGeom>
          <a:noFill/>
          <a:ln>
            <a:solidFill>
              <a:srgbClr val="FF0000"/>
            </a:solidFill>
          </a:ln>
        </p:spPr>
        <p:txBody>
          <a:bodyPr wrap="square">
            <a:spAutoFit/>
          </a:bodyPr>
          <a:lstStyle/>
          <a:p>
            <a:pPr>
              <a:spcBef>
                <a:spcPts val="0"/>
              </a:spcBef>
              <a:spcAft>
                <a:spcPts val="1200"/>
              </a:spcAft>
              <a:defRPr/>
            </a:pPr>
            <a:r>
              <a:rPr lang="en-US" sz="2800" b="1" u="sng" dirty="0" smtClean="0">
                <a:solidFill>
                  <a:schemeClr val="accent5">
                    <a:lumMod val="50000"/>
                  </a:schemeClr>
                </a:solidFill>
              </a:rPr>
              <a:t>Phase 1</a:t>
            </a:r>
            <a:r>
              <a:rPr lang="en-US" sz="2800" b="1" dirty="0" smtClean="0">
                <a:solidFill>
                  <a:schemeClr val="accent5">
                    <a:lumMod val="50000"/>
                  </a:schemeClr>
                </a:solidFill>
              </a:rPr>
              <a:t>: Baseline Monitoring</a:t>
            </a:r>
          </a:p>
          <a:p>
            <a:pPr>
              <a:spcBef>
                <a:spcPts val="0"/>
              </a:spcBef>
              <a:spcAft>
                <a:spcPts val="1200"/>
              </a:spcAft>
              <a:defRPr/>
            </a:pPr>
            <a:r>
              <a:rPr lang="en-US" sz="2800" b="1" u="sng" dirty="0" smtClean="0">
                <a:solidFill>
                  <a:schemeClr val="accent5">
                    <a:lumMod val="50000"/>
                  </a:schemeClr>
                </a:solidFill>
              </a:rPr>
              <a:t>Phase 2</a:t>
            </a:r>
            <a:r>
              <a:rPr lang="en-US" sz="2800" b="1" dirty="0" smtClean="0">
                <a:solidFill>
                  <a:schemeClr val="accent5">
                    <a:lumMod val="50000"/>
                  </a:schemeClr>
                </a:solidFill>
              </a:rPr>
              <a:t>: Long-term Monitoring </a:t>
            </a:r>
          </a:p>
        </p:txBody>
      </p:sp>
      <p:grpSp>
        <p:nvGrpSpPr>
          <p:cNvPr id="25" name="Group 24"/>
          <p:cNvGrpSpPr/>
          <p:nvPr/>
        </p:nvGrpSpPr>
        <p:grpSpPr>
          <a:xfrm>
            <a:off x="5004" y="123650"/>
            <a:ext cx="9146204" cy="1014986"/>
            <a:chOff x="-1" y="152399"/>
            <a:chExt cx="9146204" cy="1014986"/>
          </a:xfrm>
        </p:grpSpPr>
        <p:pic>
          <p:nvPicPr>
            <p:cNvPr id="26" name="Picture 25" descr="copper rockf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2401"/>
              <a:ext cx="1521733" cy="1014984"/>
            </a:xfrm>
            <a:prstGeom prst="rect">
              <a:avLst/>
            </a:prstGeom>
          </p:spPr>
        </p:pic>
        <p:pic>
          <p:nvPicPr>
            <p:cNvPr id="27" name="Picture 26" descr="d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52401"/>
              <a:ext cx="1268730" cy="1014984"/>
            </a:xfrm>
            <a:prstGeom prst="rect">
              <a:avLst/>
            </a:prstGeom>
          </p:spPr>
        </p:pic>
        <p:pic>
          <p:nvPicPr>
            <p:cNvPr id="28" name="Picture 27" descr="Pg29_IMG_2970_rockyintertidalmonitor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67000" y="152401"/>
              <a:ext cx="1353312" cy="1014984"/>
            </a:xfrm>
            <a:prstGeom prst="rect">
              <a:avLst/>
            </a:prstGeom>
          </p:spPr>
        </p:pic>
        <p:pic>
          <p:nvPicPr>
            <p:cNvPr id="29" name="Picture 28" descr="sanc0815_big sur_Robert Schwemmer_NOAA.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0000" y="152399"/>
              <a:ext cx="1526203" cy="1014984"/>
            </a:xfrm>
            <a:prstGeom prst="rect">
              <a:avLst/>
            </a:prstGeom>
          </p:spPr>
        </p:pic>
        <p:pic>
          <p:nvPicPr>
            <p:cNvPr id="30" name="Picture 29" descr="Pg21._kelp.jpg"/>
            <p:cNvPicPr>
              <a:picLocks noChangeAspect="1"/>
            </p:cNvPicPr>
            <p:nvPr/>
          </p:nvPicPr>
          <p:blipFill>
            <a:blip r:embed="rId7" cstate="print"/>
            <a:stretch>
              <a:fillRect/>
            </a:stretch>
          </p:blipFill>
          <p:spPr>
            <a:xfrm>
              <a:off x="6096001" y="152401"/>
              <a:ext cx="1521733" cy="1014984"/>
            </a:xfrm>
            <a:prstGeom prst="rect">
              <a:avLst/>
            </a:prstGeom>
          </p:spPr>
        </p:pic>
        <p:pic>
          <p:nvPicPr>
            <p:cNvPr id="31" name="Picture 30" descr="Pg39_Blue_Rockfish.jpg"/>
            <p:cNvPicPr>
              <a:picLocks noChangeAspect="1"/>
            </p:cNvPicPr>
            <p:nvPr/>
          </p:nvPicPr>
          <p:blipFill>
            <a:blip r:embed="rId8" cstate="print"/>
            <a:stretch>
              <a:fillRect/>
            </a:stretch>
          </p:blipFill>
          <p:spPr>
            <a:xfrm>
              <a:off x="3962401" y="152401"/>
              <a:ext cx="811987" cy="1014984"/>
            </a:xfrm>
            <a:prstGeom prst="rect">
              <a:avLst/>
            </a:prstGeom>
          </p:spPr>
        </p:pic>
        <p:pic>
          <p:nvPicPr>
            <p:cNvPr id="32" name="Picture 31" descr="Pg14_marina.jpg"/>
            <p:cNvPicPr>
              <a:picLocks noChangeAspect="1"/>
            </p:cNvPicPr>
            <p:nvPr/>
          </p:nvPicPr>
          <p:blipFill>
            <a:blip r:embed="rId9" cstate="print">
              <a:lum bright="9000"/>
              <a:extLst>
                <a:ext uri="{28A0092B-C50C-407E-A947-70E740481C1C}">
                  <a14:useLocalDpi xmlns:a14="http://schemas.microsoft.com/office/drawing/2010/main"/>
                </a:ext>
              </a:extLst>
            </a:blip>
            <a:stretch>
              <a:fillRect/>
            </a:stretch>
          </p:blipFill>
          <p:spPr>
            <a:xfrm>
              <a:off x="4749800" y="152401"/>
              <a:ext cx="1353312" cy="1014984"/>
            </a:xfrm>
            <a:prstGeom prst="rect">
              <a:avLst/>
            </a:prstGeom>
          </p:spPr>
        </p:pic>
      </p:grpSp>
    </p:spTree>
    <p:extLst>
      <p:ext uri="{BB962C8B-B14F-4D97-AF65-F5344CB8AC3E}">
        <p14:creationId xmlns:p14="http://schemas.microsoft.com/office/powerpoint/2010/main" val="37973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ndocinoCoast1_ErinMeyer.jpeg"/>
          <p:cNvPicPr>
            <a:picLocks noChangeAspect="1"/>
          </p:cNvPicPr>
          <p:nvPr/>
        </p:nvPicPr>
        <p:blipFill rotWithShape="1">
          <a:blip r:embed="rId2" cstate="print">
            <a:alphaModFix amt="25000"/>
            <a:extLst>
              <a:ext uri="{28A0092B-C50C-407E-A947-70E740481C1C}">
                <a14:useLocalDpi xmlns:a14="http://schemas.microsoft.com/office/drawing/2010/main"/>
              </a:ext>
            </a:extLst>
          </a:blip>
          <a:srcRect/>
          <a:stretch/>
        </p:blipFill>
        <p:spPr>
          <a:xfrm>
            <a:off x="1" y="0"/>
            <a:ext cx="9144000" cy="6881320"/>
          </a:xfrm>
          <a:prstGeom prst="rect">
            <a:avLst/>
          </a:prstGeom>
        </p:spPr>
      </p:pic>
      <p:sp>
        <p:nvSpPr>
          <p:cNvPr id="2" name="Title 1"/>
          <p:cNvSpPr>
            <a:spLocks noGrp="1"/>
          </p:cNvSpPr>
          <p:nvPr>
            <p:ph type="ctrTitle"/>
          </p:nvPr>
        </p:nvSpPr>
        <p:spPr>
          <a:xfrm>
            <a:off x="1" y="2130425"/>
            <a:ext cx="9144000" cy="1470025"/>
          </a:xfrm>
        </p:spPr>
        <p:txBody>
          <a:bodyPr>
            <a:noAutofit/>
          </a:bodyPr>
          <a:lstStyle/>
          <a:p>
            <a:r>
              <a:rPr lang="en-US" b="1" u="sng" dirty="0" smtClean="0">
                <a:solidFill>
                  <a:schemeClr val="tx1"/>
                </a:solidFill>
              </a:rPr>
              <a:t>Research &amp; Monitoring</a:t>
            </a:r>
            <a:r>
              <a:rPr lang="en-US" b="1" dirty="0" smtClean="0">
                <a:solidFill>
                  <a:schemeClr val="tx1"/>
                </a:solidFill>
              </a:rPr>
              <a:t>:</a:t>
            </a:r>
            <a:br>
              <a:rPr lang="en-US" b="1" dirty="0" smtClean="0">
                <a:solidFill>
                  <a:schemeClr val="tx1"/>
                </a:solidFill>
              </a:rPr>
            </a:br>
            <a:r>
              <a:rPr lang="en-US" sz="1800" b="1" dirty="0" smtClean="0">
                <a:solidFill>
                  <a:schemeClr val="tx1"/>
                </a:solidFill>
              </a:rPr>
              <a:t/>
            </a:r>
            <a:br>
              <a:rPr lang="en-US" sz="1800" b="1" dirty="0" smtClean="0">
                <a:solidFill>
                  <a:schemeClr val="tx1"/>
                </a:solidFill>
              </a:rPr>
            </a:br>
            <a:r>
              <a:rPr lang="en-US" b="1" dirty="0" smtClean="0">
                <a:solidFill>
                  <a:schemeClr val="tx1"/>
                </a:solidFill>
              </a:rPr>
              <a:t>Statewide MPA Monitoring Program</a:t>
            </a:r>
            <a:br>
              <a:rPr lang="en-US" b="1" dirty="0" smtClean="0">
                <a:solidFill>
                  <a:schemeClr val="tx1"/>
                </a:solidFill>
              </a:rPr>
            </a:br>
            <a:r>
              <a:rPr lang="en-US" sz="3200" i="1" dirty="0">
                <a:solidFill>
                  <a:schemeClr val="tx2"/>
                </a:solidFill>
              </a:rPr>
              <a:t>Provide useful information to inform </a:t>
            </a:r>
            <a:r>
              <a:rPr lang="en-US" sz="3200" i="1" dirty="0" smtClean="0">
                <a:solidFill>
                  <a:schemeClr val="tx2"/>
                </a:solidFill>
              </a:rPr>
              <a:t>decisions</a:t>
            </a:r>
            <a:endParaRPr lang="en-US" sz="3200" b="1" i="1" dirty="0">
              <a:solidFill>
                <a:schemeClr val="tx1"/>
              </a:solidFill>
            </a:endParaRPr>
          </a:p>
        </p:txBody>
      </p:sp>
    </p:spTree>
    <p:extLst>
      <p:ext uri="{BB962C8B-B14F-4D97-AF65-F5344CB8AC3E}">
        <p14:creationId xmlns:p14="http://schemas.microsoft.com/office/powerpoint/2010/main" val="171563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4255</TotalTime>
  <Words>1137</Words>
  <Application>Microsoft Macintosh PowerPoint</Application>
  <PresentationFormat>On-screen Show (4:3)</PresentationFormat>
  <Paragraphs>258</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&amp; Monitoring:  Statewide MPA Monitoring Program Provide useful information to inform decisions</vt:lpstr>
      <vt:lpstr>PowerPoint Presentation</vt:lpstr>
      <vt:lpstr>What are the Goals of MPA Monitoring? </vt:lpstr>
      <vt:lpstr>PowerPoint Presentation</vt:lpstr>
      <vt:lpstr>PowerPoint Presentation</vt:lpstr>
      <vt:lpstr>PowerPoint Presentation</vt:lpstr>
      <vt:lpstr>PowerPoint Presentation</vt:lpstr>
      <vt:lpstr>Building a network of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California Ocean Sciene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Liebowitz</dc:creator>
  <cp:lastModifiedBy>Erin Meyer</cp:lastModifiedBy>
  <cp:revision>27</cp:revision>
  <dcterms:created xsi:type="dcterms:W3CDTF">2016-07-28T23:49:24Z</dcterms:created>
  <dcterms:modified xsi:type="dcterms:W3CDTF">2016-08-01T18:15:21Z</dcterms:modified>
</cp:coreProperties>
</file>